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6"/>
  </p:notesMasterIdLst>
  <p:sldIdLst>
    <p:sldId id="262" r:id="rId2"/>
    <p:sldId id="263" r:id="rId3"/>
    <p:sldId id="260" r:id="rId4"/>
    <p:sldId id="261" r:id="rId5"/>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p:restoredLeft sz="15620"/>
    <p:restoredTop sz="94660"/>
  </p:normalViewPr>
  <p:slideViewPr>
    <p:cSldViewPr snapToGrid="0" snapToObjects="1">
      <p:cViewPr varScale="1">
        <p:scale>
          <a:sx n="102" d="100"/>
          <a:sy n="102" d="100"/>
        </p:scale>
        <p:origin x="120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9A77FBA-0891-5047-9629-8A72C88702FA}" type="datetimeFigureOut">
              <a:rPr kumimoji="1" lang="ja-JP" altLang="en-US" smtClean="0"/>
              <a:pPr/>
              <a:t>2017/7/13</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D0ED93F-068A-414E-BA00-5884E99D2831}" type="slidenum">
              <a:rPr kumimoji="1" lang="ja-JP" altLang="en-US" smtClean="0"/>
              <a:pPr/>
              <a:t>‹#›</a:t>
            </a:fld>
            <a:endParaRPr kumimoji="1" lang="ja-JP" altLang="en-US"/>
          </a:p>
        </p:txBody>
      </p:sp>
    </p:spTree>
    <p:extLst>
      <p:ext uri="{BB962C8B-B14F-4D97-AF65-F5344CB8AC3E}">
        <p14:creationId xmlns:p14="http://schemas.microsoft.com/office/powerpoint/2010/main" val="3717011726"/>
      </p:ext>
    </p:extLst>
  </p:cSld>
  <p:clrMap bg1="lt1" tx1="dk1" bg2="lt2" tx2="dk2" accent1="accent1" accent2="accent2" accent3="accent3" accent4="accent4" accent5="accent5" accent6="accent6" hlink="hlink" folHlink="folHlink"/>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D0ED93F-068A-414E-BA00-5884E99D2831}" type="slidenum">
              <a:rPr kumimoji="1" lang="ja-JP" altLang="en-US" smtClean="0"/>
              <a:pPr/>
              <a:t>1</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a:p>
        </p:txBody>
      </p:sp>
      <p:sp>
        <p:nvSpPr>
          <p:cNvPr id="4" name="スライド番号プレースホルダ 3"/>
          <p:cNvSpPr>
            <a:spLocks noGrp="1"/>
          </p:cNvSpPr>
          <p:nvPr>
            <p:ph type="sldNum" sz="quarter" idx="10"/>
          </p:nvPr>
        </p:nvSpPr>
        <p:spPr/>
        <p:txBody>
          <a:bodyPr/>
          <a:lstStyle/>
          <a:p>
            <a:fld id="{2D0ED93F-068A-414E-BA00-5884E99D2831}" type="slidenum">
              <a:rPr kumimoji="1" lang="ja-JP" altLang="en-US" smtClean="0"/>
              <a:pPr/>
              <a:t>2</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D0ED93F-068A-414E-BA00-5884E99D2831}" type="slidenum">
              <a:rPr kumimoji="1" lang="ja-JP" altLang="en-US" smtClean="0"/>
              <a:pPr/>
              <a:t>3</a:t>
            </a:fld>
            <a:endParaRPr kumimoji="1" lang="ja-JP" altLang="en-US"/>
          </a:p>
        </p:txBody>
      </p:sp>
    </p:spTree>
    <p:extLst>
      <p:ext uri="{BB962C8B-B14F-4D97-AF65-F5344CB8AC3E}">
        <p14:creationId xmlns:p14="http://schemas.microsoft.com/office/powerpoint/2010/main" val="2271517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2D0ED93F-068A-414E-BA00-5884E99D2831}" type="slidenum">
              <a:rPr kumimoji="1" lang="ja-JP" altLang="en-US" smtClean="0"/>
              <a:pPr/>
              <a:t>4</a:t>
            </a:fld>
            <a:endParaRPr kumimoji="1" lang="ja-JP" altLang="en-US"/>
          </a:p>
        </p:txBody>
      </p:sp>
    </p:spTree>
    <p:extLst>
      <p:ext uri="{BB962C8B-B14F-4D97-AF65-F5344CB8AC3E}">
        <p14:creationId xmlns:p14="http://schemas.microsoft.com/office/powerpoint/2010/main" val="22715175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C382F3C-AD3D-CA4C-AC8F-EB9EFDFE3BFE}" type="datetimeFigureOut">
              <a:rPr kumimoji="1" lang="ja-JP" altLang="en-US" smtClean="0"/>
              <a:pPr/>
              <a:t>2017/7/13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54D1429-D1E6-7847-B0E3-3F537B7E0095}" type="slidenum">
              <a:rPr kumimoji="1" lang="ja-JP" altLang="en-US" smtClean="0"/>
              <a:pPr/>
              <a:t>‹#›</a:t>
            </a:fld>
            <a:endParaRPr kumimoji="1" lang="ja-JP" altLang="en-US"/>
          </a:p>
        </p:txBody>
      </p:sp>
    </p:spTree>
    <p:extLst>
      <p:ext uri="{BB962C8B-B14F-4D97-AF65-F5344CB8AC3E}">
        <p14:creationId xmlns:p14="http://schemas.microsoft.com/office/powerpoint/2010/main" val="33467351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C382F3C-AD3D-CA4C-AC8F-EB9EFDFE3BFE}" type="datetimeFigureOut">
              <a:rPr kumimoji="1" lang="ja-JP" altLang="en-US" smtClean="0"/>
              <a:pPr/>
              <a:t>2017/7/13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54D1429-D1E6-7847-B0E3-3F537B7E0095}" type="slidenum">
              <a:rPr kumimoji="1" lang="ja-JP" altLang="en-US" smtClean="0"/>
              <a:pPr/>
              <a:t>‹#›</a:t>
            </a:fld>
            <a:endParaRPr kumimoji="1" lang="ja-JP" altLang="en-US"/>
          </a:p>
        </p:txBody>
      </p:sp>
    </p:spTree>
    <p:extLst>
      <p:ext uri="{BB962C8B-B14F-4D97-AF65-F5344CB8AC3E}">
        <p14:creationId xmlns:p14="http://schemas.microsoft.com/office/powerpoint/2010/main" val="3615882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C382F3C-AD3D-CA4C-AC8F-EB9EFDFE3BFE}" type="datetimeFigureOut">
              <a:rPr kumimoji="1" lang="ja-JP" altLang="en-US" smtClean="0"/>
              <a:pPr/>
              <a:t>2017/7/13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54D1429-D1E6-7847-B0E3-3F537B7E0095}" type="slidenum">
              <a:rPr kumimoji="1" lang="ja-JP" altLang="en-US" smtClean="0"/>
              <a:pPr/>
              <a:t>‹#›</a:t>
            </a:fld>
            <a:endParaRPr kumimoji="1" lang="ja-JP" altLang="en-US"/>
          </a:p>
        </p:txBody>
      </p:sp>
    </p:spTree>
    <p:extLst>
      <p:ext uri="{BB962C8B-B14F-4D97-AF65-F5344CB8AC3E}">
        <p14:creationId xmlns:p14="http://schemas.microsoft.com/office/powerpoint/2010/main" val="1864653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C382F3C-AD3D-CA4C-AC8F-EB9EFDFE3BFE}" type="datetimeFigureOut">
              <a:rPr kumimoji="1" lang="ja-JP" altLang="en-US" smtClean="0"/>
              <a:pPr/>
              <a:t>2017/7/13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54D1429-D1E6-7847-B0E3-3F537B7E0095}" type="slidenum">
              <a:rPr kumimoji="1" lang="ja-JP" altLang="en-US" smtClean="0"/>
              <a:pPr/>
              <a:t>‹#›</a:t>
            </a:fld>
            <a:endParaRPr kumimoji="1" lang="ja-JP" altLang="en-US"/>
          </a:p>
        </p:txBody>
      </p:sp>
    </p:spTree>
    <p:extLst>
      <p:ext uri="{BB962C8B-B14F-4D97-AF65-F5344CB8AC3E}">
        <p14:creationId xmlns:p14="http://schemas.microsoft.com/office/powerpoint/2010/main" val="2556352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C382F3C-AD3D-CA4C-AC8F-EB9EFDFE3BFE}" type="datetimeFigureOut">
              <a:rPr kumimoji="1" lang="ja-JP" altLang="en-US" smtClean="0"/>
              <a:pPr/>
              <a:t>2017/7/13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54D1429-D1E6-7847-B0E3-3F537B7E0095}" type="slidenum">
              <a:rPr kumimoji="1" lang="ja-JP" altLang="en-US" smtClean="0"/>
              <a:pPr/>
              <a:t>‹#›</a:t>
            </a:fld>
            <a:endParaRPr kumimoji="1" lang="ja-JP" altLang="en-US"/>
          </a:p>
        </p:txBody>
      </p:sp>
    </p:spTree>
    <p:extLst>
      <p:ext uri="{BB962C8B-B14F-4D97-AF65-F5344CB8AC3E}">
        <p14:creationId xmlns:p14="http://schemas.microsoft.com/office/powerpoint/2010/main" val="68245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C382F3C-AD3D-CA4C-AC8F-EB9EFDFE3BFE}" type="datetimeFigureOut">
              <a:rPr kumimoji="1" lang="ja-JP" altLang="en-US" smtClean="0"/>
              <a:pPr/>
              <a:t>2017/7/13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54D1429-D1E6-7847-B0E3-3F537B7E0095}" type="slidenum">
              <a:rPr kumimoji="1" lang="ja-JP" altLang="en-US" smtClean="0"/>
              <a:pPr/>
              <a:t>‹#›</a:t>
            </a:fld>
            <a:endParaRPr kumimoji="1" lang="ja-JP" altLang="en-US"/>
          </a:p>
        </p:txBody>
      </p:sp>
    </p:spTree>
    <p:extLst>
      <p:ext uri="{BB962C8B-B14F-4D97-AF65-F5344CB8AC3E}">
        <p14:creationId xmlns:p14="http://schemas.microsoft.com/office/powerpoint/2010/main" val="2402373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C382F3C-AD3D-CA4C-AC8F-EB9EFDFE3BFE}" type="datetimeFigureOut">
              <a:rPr kumimoji="1" lang="ja-JP" altLang="en-US" smtClean="0"/>
              <a:pPr/>
              <a:t>2017/7/13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754D1429-D1E6-7847-B0E3-3F537B7E0095}" type="slidenum">
              <a:rPr kumimoji="1" lang="ja-JP" altLang="en-US" smtClean="0"/>
              <a:pPr/>
              <a:t>‹#›</a:t>
            </a:fld>
            <a:endParaRPr kumimoji="1" lang="ja-JP" altLang="en-US"/>
          </a:p>
        </p:txBody>
      </p:sp>
    </p:spTree>
    <p:extLst>
      <p:ext uri="{BB962C8B-B14F-4D97-AF65-F5344CB8AC3E}">
        <p14:creationId xmlns:p14="http://schemas.microsoft.com/office/powerpoint/2010/main" val="10137033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C382F3C-AD3D-CA4C-AC8F-EB9EFDFE3BFE}" type="datetimeFigureOut">
              <a:rPr kumimoji="1" lang="ja-JP" altLang="en-US" smtClean="0"/>
              <a:pPr/>
              <a:t>2017/7/13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54D1429-D1E6-7847-B0E3-3F537B7E0095}" type="slidenum">
              <a:rPr kumimoji="1" lang="ja-JP" altLang="en-US" smtClean="0"/>
              <a:pPr/>
              <a:t>‹#›</a:t>
            </a:fld>
            <a:endParaRPr kumimoji="1" lang="ja-JP" altLang="en-US"/>
          </a:p>
        </p:txBody>
      </p:sp>
    </p:spTree>
    <p:extLst>
      <p:ext uri="{BB962C8B-B14F-4D97-AF65-F5344CB8AC3E}">
        <p14:creationId xmlns:p14="http://schemas.microsoft.com/office/powerpoint/2010/main" val="32416347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C382F3C-AD3D-CA4C-AC8F-EB9EFDFE3BFE}" type="datetimeFigureOut">
              <a:rPr kumimoji="1" lang="ja-JP" altLang="en-US" smtClean="0"/>
              <a:pPr/>
              <a:t>2017/7/13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54D1429-D1E6-7847-B0E3-3F537B7E0095}" type="slidenum">
              <a:rPr kumimoji="1" lang="ja-JP" altLang="en-US" smtClean="0"/>
              <a:pPr/>
              <a:t>‹#›</a:t>
            </a:fld>
            <a:endParaRPr kumimoji="1" lang="ja-JP" altLang="en-US"/>
          </a:p>
        </p:txBody>
      </p:sp>
    </p:spTree>
    <p:extLst>
      <p:ext uri="{BB962C8B-B14F-4D97-AF65-F5344CB8AC3E}">
        <p14:creationId xmlns:p14="http://schemas.microsoft.com/office/powerpoint/2010/main" val="19486284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C382F3C-AD3D-CA4C-AC8F-EB9EFDFE3BFE}" type="datetimeFigureOut">
              <a:rPr kumimoji="1" lang="ja-JP" altLang="en-US" smtClean="0"/>
              <a:pPr/>
              <a:t>2017/7/13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54D1429-D1E6-7847-B0E3-3F537B7E0095}" type="slidenum">
              <a:rPr kumimoji="1" lang="ja-JP" altLang="en-US" smtClean="0"/>
              <a:pPr/>
              <a:t>‹#›</a:t>
            </a:fld>
            <a:endParaRPr kumimoji="1" lang="ja-JP" altLang="en-US"/>
          </a:p>
        </p:txBody>
      </p:sp>
    </p:spTree>
    <p:extLst>
      <p:ext uri="{BB962C8B-B14F-4D97-AF65-F5344CB8AC3E}">
        <p14:creationId xmlns:p14="http://schemas.microsoft.com/office/powerpoint/2010/main" val="30614580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C382F3C-AD3D-CA4C-AC8F-EB9EFDFE3BFE}" type="datetimeFigureOut">
              <a:rPr kumimoji="1" lang="ja-JP" altLang="en-US" smtClean="0"/>
              <a:pPr/>
              <a:t>2017/7/13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54D1429-D1E6-7847-B0E3-3F537B7E0095}" type="slidenum">
              <a:rPr kumimoji="1" lang="ja-JP" altLang="en-US" smtClean="0"/>
              <a:pPr/>
              <a:t>‹#›</a:t>
            </a:fld>
            <a:endParaRPr kumimoji="1" lang="ja-JP" altLang="en-US"/>
          </a:p>
        </p:txBody>
      </p:sp>
    </p:spTree>
    <p:extLst>
      <p:ext uri="{BB962C8B-B14F-4D97-AF65-F5344CB8AC3E}">
        <p14:creationId xmlns:p14="http://schemas.microsoft.com/office/powerpoint/2010/main" val="1463867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382F3C-AD3D-CA4C-AC8F-EB9EFDFE3BFE}" type="datetimeFigureOut">
              <a:rPr kumimoji="1" lang="ja-JP" altLang="en-US" smtClean="0"/>
              <a:pPr/>
              <a:t>2017/7/13</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4D1429-D1E6-7847-B0E3-3F537B7E0095}" type="slidenum">
              <a:rPr kumimoji="1" lang="ja-JP" altLang="en-US" smtClean="0"/>
              <a:pPr/>
              <a:t>‹#›</a:t>
            </a:fld>
            <a:endParaRPr kumimoji="1" lang="ja-JP" altLang="en-US"/>
          </a:p>
        </p:txBody>
      </p:sp>
    </p:spTree>
    <p:extLst>
      <p:ext uri="{BB962C8B-B14F-4D97-AF65-F5344CB8AC3E}">
        <p14:creationId xmlns:p14="http://schemas.microsoft.com/office/powerpoint/2010/main" val="2616103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www.sdm.keio.ac.jp/en/" TargetMode="External"/><Relationship Id="rId7" Type="http://schemas.openxmlformats.org/officeDocument/2006/relationships/image" Target="../media/image4.gi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gif"/><Relationship Id="rId4" Type="http://schemas.openxmlformats.org/officeDocument/2006/relationships/hyperlink" Target="http://ieeexplore.ieee.org/xpls/abs_all.jsp?arnumber=7500880&amp;tag=1" TargetMode="External"/></Relationships>
</file>

<file path=ppt/slides/_rels/slide4.xml.rels><?xml version="1.0" encoding="UTF-8" standalone="yes"?>
<Relationships xmlns="http://schemas.openxmlformats.org/package/2006/relationships"><Relationship Id="rId8" Type="http://schemas.openxmlformats.org/officeDocument/2006/relationships/image" Target="../media/image3.jpeg"/><Relationship Id="rId3" Type="http://schemas.openxmlformats.org/officeDocument/2006/relationships/hyperlink" Target="http://www.sdm.keio.ac.jp/en/" TargetMode="External"/><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image" Target="../media/image2.gif"/><Relationship Id="rId4" Type="http://schemas.openxmlformats.org/officeDocument/2006/relationships/hyperlink" Target="http://ieeexplore.ieee.org/xpls/abs_all.jsp?arnumber=7500880&amp;tag=1"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lang="en-US" altLang="ja-JP" dirty="0"/>
              <a:t>MGA Students and Young Professionals Forum (MSY2017)</a:t>
            </a:r>
            <a:endParaRPr kumimoji="1" lang="ja-JP" altLang="en-US" dirty="0"/>
          </a:p>
        </p:txBody>
      </p:sp>
      <p:sp>
        <p:nvSpPr>
          <p:cNvPr id="5" name="テキスト プレースホルダー 4"/>
          <p:cNvSpPr>
            <a:spLocks noGrp="1"/>
          </p:cNvSpPr>
          <p:nvPr>
            <p:ph type="body" idx="1"/>
          </p:nvPr>
        </p:nvSpPr>
        <p:spPr/>
        <p:txBody>
          <a:bodyPr/>
          <a:lstStyle/>
          <a:p>
            <a:r>
              <a:rPr kumimoji="1" lang="en-US" altLang="ja-JP" dirty="0"/>
              <a:t>MGA 2017</a:t>
            </a:r>
            <a:endParaRPr kumimoji="1" lang="ja-JP" altLang="en-US" dirty="0"/>
          </a:p>
        </p:txBody>
      </p:sp>
      <p:pic>
        <p:nvPicPr>
          <p:cNvPr id="2" name="図 1" descr="スクリーンショット 2016-10-07 11.52.56.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3954" y="1247353"/>
            <a:ext cx="7483214" cy="1263310"/>
          </a:xfrm>
          <a:prstGeom prst="rect">
            <a:avLst/>
          </a:prstGeom>
        </p:spPr>
      </p:pic>
    </p:spTree>
    <p:extLst>
      <p:ext uri="{BB962C8B-B14F-4D97-AF65-F5344CB8AC3E}">
        <p14:creationId xmlns:p14="http://schemas.microsoft.com/office/powerpoint/2010/main" val="1187602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pPr algn="l"/>
            <a:r>
              <a:rPr kumimoji="1" lang="en-US" altLang="ja-JP" dirty="0"/>
              <a:t>Outline</a:t>
            </a:r>
            <a:endParaRPr kumimoji="1" lang="ja-JP" altLang="en-US" dirty="0"/>
          </a:p>
        </p:txBody>
      </p:sp>
      <p:sp>
        <p:nvSpPr>
          <p:cNvPr id="5" name="コンテンツ プレースホルダー 4"/>
          <p:cNvSpPr>
            <a:spLocks noGrp="1"/>
          </p:cNvSpPr>
          <p:nvPr>
            <p:ph idx="1"/>
          </p:nvPr>
        </p:nvSpPr>
        <p:spPr/>
        <p:txBody>
          <a:bodyPr>
            <a:noAutofit/>
          </a:bodyPr>
          <a:lstStyle/>
          <a:p>
            <a:pPr marL="0" indent="0">
              <a:buNone/>
            </a:pPr>
            <a:r>
              <a:rPr lang="en-US" altLang="ja-JP" sz="2000" dirty="0"/>
              <a:t>The second MGA Students and Young Professionals Forum (MSY2017) is a workshop for university students and young researchers who are engaged and interested in GNSS activities in the Asia-Pacific region. The goal of this workshop is to strengthen the regional network of the students and young researchers, and to consider the possibilities and issues in Asia-Pacific region that the regional GNSS community is facing and to provide inputs from the next generation of stakeholders in GNSS activities. In order to achieve such goals, this workshop expects participants from various countries, background (engineering, science, business, marketing, international relations and related fields), and organizations (such as public sectors, NGOs, companies, and academic institutions).</a:t>
            </a:r>
          </a:p>
          <a:p>
            <a:pPr marL="0" indent="0">
              <a:buNone/>
            </a:pPr>
            <a:endParaRPr lang="en-US" altLang="ja-JP" sz="2000" dirty="0"/>
          </a:p>
          <a:p>
            <a:pPr marL="0" indent="0">
              <a:buNone/>
            </a:pPr>
            <a:r>
              <a:rPr lang="en-US" altLang="ja-JP" sz="2000" dirty="0"/>
              <a:t>Please submit the introduction sheet to join the MSY2017.</a:t>
            </a:r>
          </a:p>
          <a:p>
            <a:pPr marL="0" indent="0">
              <a:buNone/>
            </a:pPr>
            <a:endParaRPr kumimoji="1" lang="en-US" altLang="ja-JP" sz="2000" dirty="0"/>
          </a:p>
          <a:p>
            <a:pPr marL="0" indent="0">
              <a:buNone/>
            </a:pPr>
            <a:endParaRPr kumimoji="1" lang="ja-JP" altLang="en-US" sz="2000" dirty="0"/>
          </a:p>
        </p:txBody>
      </p:sp>
    </p:spTree>
    <p:extLst>
      <p:ext uri="{BB962C8B-B14F-4D97-AF65-F5344CB8AC3E}">
        <p14:creationId xmlns:p14="http://schemas.microsoft.com/office/powerpoint/2010/main" val="31941184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148391927"/>
              </p:ext>
            </p:extLst>
          </p:nvPr>
        </p:nvGraphicFramePr>
        <p:xfrm>
          <a:off x="160041" y="189647"/>
          <a:ext cx="8838940" cy="6266268"/>
        </p:xfrm>
        <a:graphic>
          <a:graphicData uri="http://schemas.openxmlformats.org/drawingml/2006/table">
            <a:tbl>
              <a:tblPr firstRow="1" bandRow="1">
                <a:tableStyleId>{5940675A-B579-460E-94D1-54222C63F5DA}</a:tableStyleId>
              </a:tblPr>
              <a:tblGrid>
                <a:gridCol w="6910587">
                  <a:extLst>
                    <a:ext uri="{9D8B030D-6E8A-4147-A177-3AD203B41FA5}">
                      <a16:colId xmlns:a16="http://schemas.microsoft.com/office/drawing/2014/main" val="20000"/>
                    </a:ext>
                  </a:extLst>
                </a:gridCol>
                <a:gridCol w="1928353">
                  <a:extLst>
                    <a:ext uri="{9D8B030D-6E8A-4147-A177-3AD203B41FA5}">
                      <a16:colId xmlns:a16="http://schemas.microsoft.com/office/drawing/2014/main" val="20001"/>
                    </a:ext>
                  </a:extLst>
                </a:gridCol>
              </a:tblGrid>
              <a:tr h="68842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i="1" dirty="0">
                          <a:latin typeface="ヒラギノ角ゴ StdN W8"/>
                          <a:ea typeface="ヒラギノ角ゴ StdN W8"/>
                          <a:cs typeface="ヒラギノ角ゴ StdN W8"/>
                        </a:rPr>
                        <a:t>Akihiko</a:t>
                      </a:r>
                      <a:r>
                        <a:rPr kumimoji="1" lang="ja-JP" altLang="en-US" sz="2000" i="1" dirty="0">
                          <a:latin typeface="ヒラギノ角ゴ StdN W8"/>
                          <a:ea typeface="ヒラギノ角ゴ StdN W8"/>
                          <a:cs typeface="ヒラギノ角ゴ StdN W8"/>
                        </a:rPr>
                        <a:t> </a:t>
                      </a:r>
                      <a:r>
                        <a:rPr kumimoji="1" lang="en-US" altLang="ja-JP" sz="2000" i="1" dirty="0">
                          <a:latin typeface="ヒラギノ角ゴ StdN W8"/>
                          <a:ea typeface="ヒラギノ角ゴ StdN W8"/>
                          <a:cs typeface="ヒラギノ角ゴ StdN W8"/>
                        </a:rPr>
                        <a:t>Nishino</a:t>
                      </a:r>
                    </a:p>
                  </a:txBody>
                  <a:tcPr anchor="ctr"/>
                </a:tc>
                <a:tc rowSpan="2">
                  <a:txBody>
                    <a:bodyPr/>
                    <a:lstStyle/>
                    <a:p>
                      <a:endParaRPr kumimoji="1" lang="ja-JP" altLang="en-US" dirty="0"/>
                    </a:p>
                  </a:txBody>
                  <a:tcPr/>
                </a:tc>
                <a:extLst>
                  <a:ext uri="{0D108BD9-81ED-4DB2-BD59-A6C34878D82A}">
                    <a16:rowId xmlns:a16="http://schemas.microsoft.com/office/drawing/2014/main" val="10000"/>
                  </a:ext>
                </a:extLst>
              </a:tr>
              <a:tr h="1238713">
                <a:tc>
                  <a:txBody>
                    <a:bodyPr/>
                    <a:lstStyle/>
                    <a:p>
                      <a:pPr marL="0" indent="0">
                        <a:buNone/>
                      </a:pPr>
                      <a:r>
                        <a:rPr lang="en-US" altLang="ja-JP" sz="1600" dirty="0" err="1">
                          <a:latin typeface="ヒラギノ角ゴ Pro W3"/>
                          <a:ea typeface="ヒラギノ角ゴ Pro W3"/>
                          <a:cs typeface="ヒラギノ角ゴ Pro W3"/>
                        </a:rPr>
                        <a:t>Ph.D.Student</a:t>
                      </a:r>
                      <a:r>
                        <a:rPr lang="en-US" altLang="ja-JP" sz="1600" dirty="0">
                          <a:latin typeface="ヒラギノ角ゴ Pro W3"/>
                          <a:ea typeface="ヒラギノ角ゴ Pro W3"/>
                          <a:cs typeface="ヒラギノ角ゴ Pro W3"/>
                        </a:rPr>
                        <a:t>,</a:t>
                      </a:r>
                    </a:p>
                    <a:p>
                      <a:pPr marL="0" indent="0">
                        <a:buNone/>
                      </a:pPr>
                      <a:r>
                        <a:rPr lang="en-US" altLang="ja-JP" sz="1600" dirty="0">
                          <a:latin typeface="ヒラギノ角ゴ Pro W3"/>
                          <a:ea typeface="ヒラギノ角ゴ Pro W3"/>
                          <a:cs typeface="ヒラギノ角ゴ Pro W3"/>
                          <a:hlinkClick r:id="rId3"/>
                        </a:rPr>
                        <a:t>Graduate School of </a:t>
                      </a:r>
                      <a:br>
                        <a:rPr lang="en-US" altLang="ja-JP" sz="1600" dirty="0">
                          <a:latin typeface="ヒラギノ角ゴ Pro W3"/>
                          <a:ea typeface="ヒラギノ角ゴ Pro W3"/>
                          <a:cs typeface="ヒラギノ角ゴ Pro W3"/>
                          <a:hlinkClick r:id="rId3"/>
                        </a:rPr>
                      </a:br>
                      <a:r>
                        <a:rPr lang="en-US" altLang="ja-JP" sz="1600" dirty="0">
                          <a:latin typeface="ヒラギノ角ゴ Pro W3"/>
                          <a:ea typeface="ヒラギノ角ゴ Pro W3"/>
                          <a:cs typeface="ヒラギノ角ゴ Pro W3"/>
                          <a:hlinkClick r:id="rId3"/>
                        </a:rPr>
                        <a:t>System Design and Management,</a:t>
                      </a:r>
                    </a:p>
                    <a:p>
                      <a:pPr marL="0" indent="0">
                        <a:buNone/>
                      </a:pPr>
                      <a:r>
                        <a:rPr lang="en-US" altLang="ja-JP" sz="1600" dirty="0">
                          <a:latin typeface="ヒラギノ角ゴ Pro W3"/>
                          <a:ea typeface="ヒラギノ角ゴ Pro W3"/>
                          <a:cs typeface="ヒラギノ角ゴ Pro W3"/>
                          <a:hlinkClick r:id="rId3"/>
                        </a:rPr>
                        <a:t>Keio University</a:t>
                      </a:r>
                      <a:r>
                        <a:rPr lang="en-US" altLang="ja-JP" sz="1600" dirty="0">
                          <a:latin typeface="ヒラギノ角ゴ Pro W3"/>
                          <a:ea typeface="ヒラギノ角ゴ Pro W3"/>
                          <a:cs typeface="ヒラギノ角ゴ Pro W3"/>
                        </a:rPr>
                        <a:t>,</a:t>
                      </a:r>
                    </a:p>
                    <a:p>
                      <a:pPr marL="0" indent="0">
                        <a:buNone/>
                      </a:pPr>
                      <a:r>
                        <a:rPr lang="en-US" altLang="ja-JP" sz="1600" dirty="0">
                          <a:latin typeface="ヒラギノ角ゴ Pro W3"/>
                          <a:ea typeface="ヒラギノ角ゴ Pro W3"/>
                          <a:cs typeface="ヒラギノ角ゴ Pro W3"/>
                        </a:rPr>
                        <a:t>2017 - current</a:t>
                      </a:r>
                    </a:p>
                  </a:txBody>
                  <a:tcPr anchor="ctr"/>
                </a:tc>
                <a:tc vMerge="1">
                  <a:txBody>
                    <a:bodyPr/>
                    <a:lstStyle/>
                    <a:p>
                      <a:endParaRPr kumimoji="1" lang="ja-JP" altLang="en-US" dirty="0"/>
                    </a:p>
                  </a:txBody>
                  <a:tcPr/>
                </a:tc>
                <a:extLst>
                  <a:ext uri="{0D108BD9-81ED-4DB2-BD59-A6C34878D82A}">
                    <a16:rowId xmlns:a16="http://schemas.microsoft.com/office/drawing/2014/main" val="10001"/>
                  </a:ext>
                </a:extLst>
              </a:tr>
              <a:tr h="815169">
                <a:tc gridSpan="2">
                  <a:txBody>
                    <a:bodyPr/>
                    <a:lstStyle/>
                    <a:p>
                      <a:pPr marL="0" indent="0">
                        <a:buNone/>
                      </a:pPr>
                      <a:r>
                        <a:rPr lang="en-US" altLang="ja-JP" sz="1600" dirty="0">
                          <a:latin typeface="ヒラギノ角ゴ Std W8"/>
                          <a:ea typeface="ヒラギノ角ゴ Std W8"/>
                          <a:cs typeface="ヒラギノ角ゴ Std W8"/>
                        </a:rPr>
                        <a:t>Background</a:t>
                      </a:r>
                    </a:p>
                    <a:p>
                      <a:r>
                        <a:rPr lang="en-US" altLang="ja-JP" sz="1600" dirty="0">
                          <a:latin typeface="ヒラギノ角ゴ Pro W3"/>
                          <a:ea typeface="ヒラギノ角ゴ Pro W3"/>
                          <a:cs typeface="ヒラギノ角ゴ Pro W3"/>
                        </a:rPr>
                        <a:t>M.S.E. degree in System Design and Management, Keio University, 2014 - 2016</a:t>
                      </a:r>
                    </a:p>
                    <a:p>
                      <a:r>
                        <a:rPr lang="en-US" altLang="ja-JP" sz="1600" dirty="0">
                          <a:latin typeface="ヒラギノ角ゴ Pro W3"/>
                          <a:ea typeface="ヒラギノ角ゴ Pro W3"/>
                          <a:cs typeface="ヒラギノ角ゴ Pro W3"/>
                        </a:rPr>
                        <a:t>Research</a:t>
                      </a:r>
                      <a:r>
                        <a:rPr lang="ja-JP" altLang="en-US" sz="1600" dirty="0">
                          <a:latin typeface="ヒラギノ角ゴ Pro W3"/>
                          <a:ea typeface="ヒラギノ角ゴ Pro W3"/>
                          <a:cs typeface="ヒラギノ角ゴ Pro W3"/>
                        </a:rPr>
                        <a:t> </a:t>
                      </a:r>
                      <a:r>
                        <a:rPr lang="en-US" altLang="ja-JP" sz="1600" dirty="0">
                          <a:latin typeface="ヒラギノ角ゴ Pro W3"/>
                          <a:ea typeface="ヒラギノ角ゴ Pro W3"/>
                          <a:cs typeface="ヒラギノ角ゴ Pro W3"/>
                        </a:rPr>
                        <a:t>Theme</a:t>
                      </a:r>
                      <a:r>
                        <a:rPr lang="ja-JP" altLang="en-US" sz="1600" dirty="0">
                          <a:latin typeface="ヒラギノ角ゴ Pro W3"/>
                          <a:ea typeface="ヒラギノ角ゴ Pro W3"/>
                          <a:cs typeface="ヒラギノ角ゴ Pro W3"/>
                        </a:rPr>
                        <a:t> </a:t>
                      </a:r>
                      <a:r>
                        <a:rPr lang="en-US" altLang="ja-JP" sz="1600" dirty="0">
                          <a:latin typeface="ヒラギノ角ゴ Pro W3"/>
                          <a:ea typeface="ヒラギノ角ゴ Pro W3"/>
                          <a:cs typeface="ヒラギノ角ゴ Pro W3"/>
                        </a:rPr>
                        <a:t>:</a:t>
                      </a:r>
                      <a:r>
                        <a:rPr lang="ja-JP" altLang="en-US" sz="1600" dirty="0">
                          <a:latin typeface="ヒラギノ角ゴ Pro W3"/>
                          <a:ea typeface="ヒラギノ角ゴ Pro W3"/>
                          <a:cs typeface="ヒラギノ角ゴ Pro W3"/>
                        </a:rPr>
                        <a:t> </a:t>
                      </a:r>
                      <a:r>
                        <a:rPr lang="en-US" altLang="ja-JP" sz="1600" dirty="0">
                          <a:latin typeface="ヒラギノ角ゴ Pro W3"/>
                          <a:ea typeface="ヒラギノ角ゴ Pro W3"/>
                          <a:cs typeface="ヒラギノ角ゴ Pro W3"/>
                        </a:rPr>
                        <a:t>GNSS for Disaster Management, Geographic Information System</a:t>
                      </a:r>
                    </a:p>
                    <a:p>
                      <a:r>
                        <a:rPr lang="en-US" altLang="ja-JP" sz="1600" dirty="0">
                          <a:latin typeface="ヒラギノ角ゴ Pro W3"/>
                          <a:ea typeface="ヒラギノ角ゴ Pro W3"/>
                          <a:cs typeface="ヒラギノ角ゴ Pro W3"/>
                        </a:rPr>
                        <a:t>B.S. degree in Physics, Keio University, 2010 - 2014</a:t>
                      </a:r>
                    </a:p>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600" dirty="0">
                          <a:latin typeface="ヒラギノ角ゴ Pro W3"/>
                          <a:ea typeface="ヒラギノ角ゴ Pro W3"/>
                          <a:cs typeface="ヒラギノ角ゴ Pro W3"/>
                        </a:rPr>
                        <a:t>Research</a:t>
                      </a:r>
                      <a:r>
                        <a:rPr lang="ja-JP" altLang="en-US" sz="1600" dirty="0">
                          <a:latin typeface="ヒラギノ角ゴ Pro W3"/>
                          <a:ea typeface="ヒラギノ角ゴ Pro W3"/>
                          <a:cs typeface="ヒラギノ角ゴ Pro W3"/>
                        </a:rPr>
                        <a:t> </a:t>
                      </a:r>
                      <a:r>
                        <a:rPr lang="en-US" altLang="ja-JP" sz="1600" dirty="0">
                          <a:latin typeface="ヒラギノ角ゴ Pro W3"/>
                          <a:ea typeface="ヒラギノ角ゴ Pro W3"/>
                          <a:cs typeface="ヒラギノ角ゴ Pro W3"/>
                        </a:rPr>
                        <a:t>Theme</a:t>
                      </a:r>
                      <a:r>
                        <a:rPr lang="ja-JP" altLang="en-US" sz="1600" dirty="0">
                          <a:latin typeface="ヒラギノ角ゴ Pro W3"/>
                          <a:ea typeface="ヒラギノ角ゴ Pro W3"/>
                          <a:cs typeface="ヒラギノ角ゴ Pro W3"/>
                        </a:rPr>
                        <a:t> </a:t>
                      </a:r>
                      <a:r>
                        <a:rPr lang="en-US" altLang="ja-JP" sz="1600" dirty="0">
                          <a:latin typeface="ヒラギノ角ゴ Pro W3"/>
                          <a:ea typeface="ヒラギノ角ゴ Pro W3"/>
                          <a:cs typeface="ヒラギノ角ゴ Pro W3"/>
                        </a:rPr>
                        <a:t>:</a:t>
                      </a:r>
                      <a:r>
                        <a:rPr lang="ja-JP" altLang="en-US" sz="1600" dirty="0">
                          <a:latin typeface="ヒラギノ角ゴ Pro W3"/>
                          <a:ea typeface="ヒラギノ角ゴ Pro W3"/>
                          <a:cs typeface="ヒラギノ角ゴ Pro W3"/>
                        </a:rPr>
                        <a:t> </a:t>
                      </a:r>
                      <a:r>
                        <a:rPr lang="en-US" altLang="ja-JP" sz="1600" dirty="0">
                          <a:latin typeface="ヒラギノ角ゴ Pro W3"/>
                          <a:ea typeface="ヒラギノ角ゴ Pro W3"/>
                          <a:cs typeface="ヒラギノ角ゴ Pro W3"/>
                        </a:rPr>
                        <a:t>Radio Astronomy, VLBI</a:t>
                      </a:r>
                    </a:p>
                  </a:txBody>
                  <a:tcPr/>
                </a:tc>
                <a:tc hMerge="1">
                  <a:txBody>
                    <a:bodyPr/>
                    <a:lstStyle/>
                    <a:p>
                      <a:endParaRPr kumimoji="1" lang="ja-JP" altLang="en-US" dirty="0"/>
                    </a:p>
                  </a:txBody>
                  <a:tcPr/>
                </a:tc>
                <a:extLst>
                  <a:ext uri="{0D108BD9-81ED-4DB2-BD59-A6C34878D82A}">
                    <a16:rowId xmlns:a16="http://schemas.microsoft.com/office/drawing/2014/main" val="10002"/>
                  </a:ext>
                </a:extLst>
              </a:tr>
              <a:tr h="815169">
                <a:tc gridSpan="2">
                  <a:txBody>
                    <a:bodyPr/>
                    <a:lstStyle/>
                    <a:p>
                      <a:pPr marL="0" indent="0">
                        <a:buNone/>
                      </a:pPr>
                      <a:r>
                        <a:rPr lang="en-US" altLang="ja-JP" sz="1600" dirty="0">
                          <a:latin typeface="ヒラギノ角ゴ Std W8"/>
                          <a:ea typeface="ヒラギノ角ゴ Std W8"/>
                          <a:cs typeface="ヒラギノ角ゴ Std W8"/>
                        </a:rPr>
                        <a:t>Publication</a:t>
                      </a:r>
                    </a:p>
                    <a:p>
                      <a:r>
                        <a:rPr lang="en-US" altLang="ja-JP" sz="1600" dirty="0">
                          <a:latin typeface="ヒラギノ角ゴ Pro W3"/>
                          <a:ea typeface="ヒラギノ角ゴ Pro W3"/>
                          <a:cs typeface="ヒラギノ角ゴ Pro W3"/>
                        </a:rPr>
                        <a:t>Akihiko Nishino, </a:t>
                      </a:r>
                      <a:r>
                        <a:rPr lang="en-US" altLang="ja-JP" sz="1600" dirty="0" err="1">
                          <a:latin typeface="ヒラギノ角ゴ Pro W3"/>
                          <a:ea typeface="ヒラギノ角ゴ Pro W3"/>
                          <a:cs typeface="ヒラギノ角ゴ Pro W3"/>
                        </a:rPr>
                        <a:t>Madoka</a:t>
                      </a:r>
                      <a:r>
                        <a:rPr lang="en-US" altLang="ja-JP" sz="1600" dirty="0">
                          <a:latin typeface="ヒラギノ角ゴ Pro W3"/>
                          <a:ea typeface="ヒラギノ角ゴ Pro W3"/>
                          <a:cs typeface="ヒラギノ角ゴ Pro W3"/>
                        </a:rPr>
                        <a:t> Nakajima and Naohiko Kohtake.</a:t>
                      </a:r>
                      <a:br>
                        <a:rPr lang="en-US" altLang="ja-JP" sz="1600" dirty="0">
                          <a:latin typeface="ヒラギノ角ゴ Pro W3"/>
                          <a:ea typeface="ヒラギノ角ゴ Pro W3"/>
                          <a:cs typeface="ヒラギノ角ゴ Pro W3"/>
                        </a:rPr>
                      </a:br>
                      <a:r>
                        <a:rPr lang="en-US" altLang="ja-JP" sz="1600" dirty="0">
                          <a:latin typeface="ヒラギノ角ゴ Pro W3"/>
                          <a:ea typeface="ヒラギノ角ゴ Pro W3"/>
                          <a:cs typeface="ヒラギノ角ゴ Pro W3"/>
                        </a:rPr>
                        <a:t>“</a:t>
                      </a:r>
                      <a:r>
                        <a:rPr lang="en-US" altLang="ja-JP" sz="1600" dirty="0">
                          <a:latin typeface="ヒラギノ角ゴ Pro W3"/>
                          <a:ea typeface="ヒラギノ角ゴ Pro W3"/>
                          <a:cs typeface="ヒラギノ角ゴ Pro W3"/>
                          <a:hlinkClick r:id="rId4"/>
                        </a:rPr>
                        <a:t>GNSS-based M2M Early Warning System for the improved reach of information.</a:t>
                      </a:r>
                      <a:r>
                        <a:rPr lang="en-US" altLang="ja-JP" sz="1600" dirty="0">
                          <a:latin typeface="ヒラギノ角ゴ Pro W3"/>
                          <a:ea typeface="ヒラギノ角ゴ Pro W3"/>
                          <a:cs typeface="ヒラギノ角ゴ Pro W3"/>
                        </a:rPr>
                        <a:t>”</a:t>
                      </a:r>
                      <a:br>
                        <a:rPr lang="en-US" altLang="ja-JP" sz="1600" dirty="0">
                          <a:latin typeface="ヒラギノ角ゴ Pro W3"/>
                          <a:ea typeface="ヒラギノ角ゴ Pro W3"/>
                          <a:cs typeface="ヒラギノ角ゴ Pro W3"/>
                        </a:rPr>
                      </a:br>
                      <a:r>
                        <a:rPr lang="en-US" altLang="ja-JP" sz="1600" dirty="0">
                          <a:latin typeface="ヒラギノ角ゴ Pro W3"/>
                          <a:ea typeface="ヒラギノ角ゴ Pro W3"/>
                          <a:cs typeface="ヒラギノ角ゴ Pro W3"/>
                        </a:rPr>
                        <a:t>2016 IEEE Aerospace Conf.,</a:t>
                      </a:r>
                      <a:r>
                        <a:rPr lang="ja-JP" altLang="en-US" sz="1600" dirty="0">
                          <a:latin typeface="ヒラギノ角ゴ Pro W3"/>
                          <a:ea typeface="ヒラギノ角ゴ Pro W3"/>
                          <a:cs typeface="ヒラギノ角ゴ Pro W3"/>
                        </a:rPr>
                        <a:t> </a:t>
                      </a:r>
                      <a:r>
                        <a:rPr lang="en-US" altLang="ja-JP" sz="1600" dirty="0">
                          <a:latin typeface="ヒラギノ角ゴ Pro W3"/>
                          <a:ea typeface="ヒラギノ角ゴ Pro W3"/>
                          <a:cs typeface="ヒラギノ角ゴ Pro W3"/>
                        </a:rPr>
                        <a:t>5-12</a:t>
                      </a:r>
                      <a:r>
                        <a:rPr lang="ja-JP" altLang="en-US" sz="1600" dirty="0">
                          <a:latin typeface="ヒラギノ角ゴ Pro W3"/>
                          <a:ea typeface="ヒラギノ角ゴ Pro W3"/>
                          <a:cs typeface="ヒラギノ角ゴ Pro W3"/>
                        </a:rPr>
                        <a:t> </a:t>
                      </a:r>
                      <a:r>
                        <a:rPr lang="en-US" altLang="ja-JP" sz="1600" dirty="0">
                          <a:latin typeface="ヒラギノ角ゴ Pro W3"/>
                          <a:ea typeface="ヒラギノ角ゴ Pro W3"/>
                          <a:cs typeface="ヒラギノ角ゴ Pro W3"/>
                        </a:rPr>
                        <a:t>March 2016, </a:t>
                      </a:r>
                      <a:r>
                        <a:rPr lang="hr-HR" altLang="ja-JP" sz="1600" dirty="0">
                          <a:latin typeface="ヒラギノ角ゴ Pro W3"/>
                          <a:ea typeface="ヒラギノ角ゴ Pro W3"/>
                          <a:cs typeface="ヒラギノ角ゴ Pro W3"/>
                        </a:rPr>
                        <a:t>DOI: 10.1109/AERO.2016.7500880</a:t>
                      </a:r>
                      <a:endParaRPr lang="en-US" altLang="ja-JP" sz="1600" dirty="0">
                        <a:latin typeface="ヒラギノ角ゴ Pro W3"/>
                        <a:ea typeface="ヒラギノ角ゴ Pro W3"/>
                        <a:cs typeface="ヒラギノ角ゴ Pro W3"/>
                      </a:endParaRPr>
                    </a:p>
                  </a:txBody>
                  <a:tcPr/>
                </a:tc>
                <a:tc hMerge="1">
                  <a:txBody>
                    <a:bodyPr/>
                    <a:lstStyle/>
                    <a:p>
                      <a:endParaRPr kumimoji="1" lang="ja-JP" altLang="en-US" dirty="0"/>
                    </a:p>
                  </a:txBody>
                  <a:tcPr/>
                </a:tc>
                <a:extLst>
                  <a:ext uri="{0D108BD9-81ED-4DB2-BD59-A6C34878D82A}">
                    <a16:rowId xmlns:a16="http://schemas.microsoft.com/office/drawing/2014/main" val="10003"/>
                  </a:ext>
                </a:extLst>
              </a:tr>
              <a:tr h="815169">
                <a:tc gridSpan="2">
                  <a:txBody>
                    <a:bodyPr/>
                    <a:lstStyle/>
                    <a:p>
                      <a:r>
                        <a:rPr kumimoji="1" lang="en-US" altLang="ja-JP" sz="1600" dirty="0">
                          <a:latin typeface="ヒラギノ角ゴ Std W8"/>
                          <a:ea typeface="ヒラギノ角ゴ Std W8"/>
                          <a:cs typeface="ヒラギノ角ゴ Std W8"/>
                        </a:rPr>
                        <a:t>Interest in GNSS</a:t>
                      </a:r>
                      <a:br>
                        <a:rPr kumimoji="1" lang="en-US" altLang="ja-JP" sz="1600" dirty="0">
                          <a:latin typeface="ヒラギノ角ゴ Std W8"/>
                          <a:ea typeface="ヒラギノ角ゴ Std W8"/>
                          <a:cs typeface="ヒラギノ角ゴ Std W8"/>
                        </a:rPr>
                      </a:br>
                      <a:r>
                        <a:rPr kumimoji="1" lang="en-US" altLang="ja-JP" sz="1600" dirty="0">
                          <a:latin typeface="ヒラギノ角ゴ Pro W3"/>
                          <a:ea typeface="ヒラギノ角ゴ Pro W3"/>
                          <a:cs typeface="ヒラギノ角ゴ Pro W3"/>
                        </a:rPr>
                        <a:t>How to delivery information from GNSS to individuals according to their position</a:t>
                      </a:r>
                      <a:br>
                        <a:rPr kumimoji="1" lang="en-US" altLang="ja-JP" sz="1600" dirty="0">
                          <a:latin typeface="ヒラギノ角ゴ Pro W3"/>
                          <a:ea typeface="ヒラギノ角ゴ Pro W3"/>
                          <a:cs typeface="ヒラギノ角ゴ Pro W3"/>
                        </a:rPr>
                      </a:br>
                      <a:r>
                        <a:rPr kumimoji="1" lang="en-US" altLang="ja-JP" sz="1600" dirty="0">
                          <a:latin typeface="ヒラギノ角ゴ Pro W3"/>
                          <a:ea typeface="ヒラギノ角ゴ Pro W3"/>
                          <a:cs typeface="ヒラギノ角ゴ Pro W3"/>
                        </a:rPr>
                        <a:t>(That will be useful in evacuation situation from large disaster, such as Tsunami)</a:t>
                      </a:r>
                      <a:endParaRPr kumimoji="1" lang="ja-JP" altLang="en-US" sz="1600" dirty="0">
                        <a:latin typeface="ヒラギノ角ゴ Std W8"/>
                        <a:ea typeface="ヒラギノ角ゴ Std W8"/>
                        <a:cs typeface="ヒラギノ角ゴ Std W8"/>
                      </a:endParaRPr>
                    </a:p>
                  </a:txBody>
                  <a:tcPr/>
                </a:tc>
                <a:tc hMerge="1">
                  <a:txBody>
                    <a:bodyPr/>
                    <a:lstStyle/>
                    <a:p>
                      <a:endParaRPr kumimoji="1" lang="ja-JP" altLang="en-US" dirty="0"/>
                    </a:p>
                  </a:txBody>
                  <a:tcPr/>
                </a:tc>
                <a:extLst>
                  <a:ext uri="{0D108BD9-81ED-4DB2-BD59-A6C34878D82A}">
                    <a16:rowId xmlns:a16="http://schemas.microsoft.com/office/drawing/2014/main" val="10004"/>
                  </a:ext>
                </a:extLst>
              </a:tr>
              <a:tr h="815169">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600" dirty="0">
                          <a:latin typeface="ヒラギノ角ゴ Std W8"/>
                          <a:ea typeface="ヒラギノ角ゴ Std W8"/>
                          <a:cs typeface="ヒラギノ角ゴ Std W8"/>
                        </a:rPr>
                        <a:t>Possibilities &amp; Issues of GNSS in Asia Pacific Region</a:t>
                      </a:r>
                      <a:endParaRPr kumimoji="1" lang="ja-JP" altLang="en-US" sz="1600" dirty="0">
                        <a:latin typeface="ヒラギノ角ゴ Std W8"/>
                        <a:ea typeface="ヒラギノ角ゴ Std W8"/>
                        <a:cs typeface="ヒラギノ角ゴ Std W8"/>
                      </a:endParaRPr>
                    </a:p>
                    <a:p>
                      <a:r>
                        <a:rPr kumimoji="1" lang="en-US" altLang="ja-JP" sz="1600" dirty="0">
                          <a:latin typeface="ヒラギノ角ゴ Pro W3"/>
                          <a:ea typeface="ヒラギノ角ゴ Pro W3"/>
                          <a:cs typeface="ヒラギノ角ゴ Pro W3"/>
                        </a:rPr>
                        <a:t>Various GNSS signals such as GPS, GLONAS, Galileo, </a:t>
                      </a:r>
                      <a:r>
                        <a:rPr kumimoji="1" lang="en-US" altLang="ja-JP" sz="1600" dirty="0" err="1">
                          <a:latin typeface="ヒラギノ角ゴ Pro W3"/>
                          <a:ea typeface="ヒラギノ角ゴ Pro W3"/>
                          <a:cs typeface="ヒラギノ角ゴ Pro W3"/>
                        </a:rPr>
                        <a:t>BeiDou</a:t>
                      </a:r>
                      <a:r>
                        <a:rPr kumimoji="1" lang="en-US" altLang="ja-JP" sz="1600" dirty="0">
                          <a:latin typeface="ヒラギノ角ゴ Pro W3"/>
                          <a:ea typeface="ヒラギノ角ゴ Pro W3"/>
                          <a:cs typeface="ヒラギノ角ゴ Pro W3"/>
                        </a:rPr>
                        <a:t> and QZSS can be used to manage large disaster problems in Asia Pacific region. The Interoperability among GNSS signals for disaster should be discussed </a:t>
                      </a:r>
                      <a:r>
                        <a:rPr kumimoji="1" lang="en-US" altLang="en-US" sz="1600" dirty="0">
                          <a:latin typeface="+mn-lt"/>
                          <a:ea typeface="+mn-ea"/>
                          <a:cs typeface="+mn-cs"/>
                        </a:rPr>
                        <a:t>in MGA Conference.</a:t>
                      </a:r>
                      <a:endParaRPr kumimoji="1" lang="en-US" altLang="ja-JP" sz="1600" dirty="0">
                        <a:latin typeface="ヒラギノ角ゴ Pro W3"/>
                        <a:ea typeface="ヒラギノ角ゴ Pro W3"/>
                        <a:cs typeface="ヒラギノ角ゴ Pro W3"/>
                      </a:endParaRPr>
                    </a:p>
                  </a:txBody>
                  <a:tcPr/>
                </a:tc>
                <a:tc hMerge="1">
                  <a:txBody>
                    <a:bodyPr/>
                    <a:lstStyle/>
                    <a:p>
                      <a:endParaRPr kumimoji="1" lang="ja-JP" altLang="en-US" dirty="0"/>
                    </a:p>
                  </a:txBody>
                  <a:tcPr/>
                </a:tc>
                <a:extLst>
                  <a:ext uri="{0D108BD9-81ED-4DB2-BD59-A6C34878D82A}">
                    <a16:rowId xmlns:a16="http://schemas.microsoft.com/office/drawing/2014/main" val="10005"/>
                  </a:ext>
                </a:extLst>
              </a:tr>
            </a:tbl>
          </a:graphicData>
        </a:graphic>
      </p:graphicFrame>
      <p:pic>
        <p:nvPicPr>
          <p:cNvPr id="5" name="図 4" descr="japan.gi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36305" y="299410"/>
            <a:ext cx="719999" cy="480371"/>
          </a:xfrm>
          <a:prstGeom prst="rect">
            <a:avLst/>
          </a:prstGeom>
        </p:spPr>
      </p:pic>
      <p:pic>
        <p:nvPicPr>
          <p:cNvPr id="6" name="図 5" descr="10845737_794533450638278_2952091011170065741_o.jpg"/>
          <p:cNvPicPr>
            <a:picLocks noChangeAspect="1"/>
          </p:cNvPicPr>
          <p:nvPr/>
        </p:nvPicPr>
        <p:blipFill rotWithShape="1">
          <a:blip r:embed="rId6">
            <a:extLst>
              <a:ext uri="{28A0092B-C50C-407E-A947-70E740481C1C}">
                <a14:useLocalDpi xmlns:a14="http://schemas.microsoft.com/office/drawing/2010/main" val="0"/>
              </a:ext>
            </a:extLst>
          </a:blip>
          <a:srcRect l="21894" t="4571" r="25632" b="43211"/>
          <a:stretch/>
        </p:blipFill>
        <p:spPr>
          <a:xfrm>
            <a:off x="7213179" y="343761"/>
            <a:ext cx="1664106" cy="1655998"/>
          </a:xfrm>
          <a:prstGeom prst="rect">
            <a:avLst/>
          </a:prstGeom>
        </p:spPr>
      </p:pic>
      <p:pic>
        <p:nvPicPr>
          <p:cNvPr id="7" name="図 6" descr="header_logo.gif"/>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097865" y="941882"/>
            <a:ext cx="1912498" cy="611999"/>
          </a:xfrm>
          <a:prstGeom prst="rect">
            <a:avLst/>
          </a:prstGeom>
        </p:spPr>
      </p:pic>
      <p:pic>
        <p:nvPicPr>
          <p:cNvPr id="8" name="図 7" descr="Unknown.png"/>
          <p:cNvPicPr>
            <a:picLocks noChangeAspect="1"/>
          </p:cNvPicPr>
          <p:nvPr/>
        </p:nvPicPr>
        <p:blipFill rotWithShape="1">
          <a:blip r:embed="rId8">
            <a:extLst>
              <a:ext uri="{28A0092B-C50C-407E-A947-70E740481C1C}">
                <a14:useLocalDpi xmlns:a14="http://schemas.microsoft.com/office/drawing/2010/main" val="0"/>
              </a:ext>
            </a:extLst>
          </a:blip>
          <a:srcRect l="19266" t="26381" r="20845" b="26064"/>
          <a:stretch/>
        </p:blipFill>
        <p:spPr>
          <a:xfrm>
            <a:off x="5530872" y="1616601"/>
            <a:ext cx="1034664" cy="432000"/>
          </a:xfrm>
          <a:prstGeom prst="rect">
            <a:avLst/>
          </a:prstGeom>
        </p:spPr>
      </p:pic>
      <p:sp>
        <p:nvSpPr>
          <p:cNvPr id="9" name="テキスト ボックス 8"/>
          <p:cNvSpPr txBox="1"/>
          <p:nvPr/>
        </p:nvSpPr>
        <p:spPr>
          <a:xfrm rot="19605827">
            <a:off x="1298620" y="3012035"/>
            <a:ext cx="6645369" cy="646331"/>
          </a:xfrm>
          <a:prstGeom prst="rect">
            <a:avLst/>
          </a:prstGeom>
          <a:noFill/>
        </p:spPr>
        <p:txBody>
          <a:bodyPr wrap="none" rtlCol="0">
            <a:spAutoFit/>
          </a:bodyPr>
          <a:lstStyle/>
          <a:p>
            <a:r>
              <a:rPr kumimoji="1" lang="en-US" altLang="ja-JP" sz="3600" i="1" dirty="0" err="1">
                <a:solidFill>
                  <a:srgbClr val="FF0000"/>
                </a:solidFill>
              </a:rPr>
              <a:t>Templete</a:t>
            </a:r>
            <a:r>
              <a:rPr kumimoji="1" lang="en-US" altLang="ja-JP" sz="3600" i="1" dirty="0">
                <a:solidFill>
                  <a:srgbClr val="FF0000"/>
                </a:solidFill>
              </a:rPr>
              <a:t> (You can edit this sheet)</a:t>
            </a:r>
            <a:endParaRPr kumimoji="1" lang="ja-JP" altLang="en-US" sz="3600" i="1" dirty="0">
              <a:solidFill>
                <a:srgbClr val="FF0000"/>
              </a:solidFill>
            </a:endParaRPr>
          </a:p>
        </p:txBody>
      </p:sp>
    </p:spTree>
    <p:extLst>
      <p:ext uri="{BB962C8B-B14F-4D97-AF65-F5344CB8AC3E}">
        <p14:creationId xmlns:p14="http://schemas.microsoft.com/office/powerpoint/2010/main" val="4280192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940378496"/>
              </p:ext>
            </p:extLst>
          </p:nvPr>
        </p:nvGraphicFramePr>
        <p:xfrm>
          <a:off x="160041" y="189647"/>
          <a:ext cx="8838940" cy="6266268"/>
        </p:xfrm>
        <a:graphic>
          <a:graphicData uri="http://schemas.openxmlformats.org/drawingml/2006/table">
            <a:tbl>
              <a:tblPr firstRow="1" bandRow="1">
                <a:tableStyleId>{5940675A-B579-460E-94D1-54222C63F5DA}</a:tableStyleId>
              </a:tblPr>
              <a:tblGrid>
                <a:gridCol w="6910587">
                  <a:extLst>
                    <a:ext uri="{9D8B030D-6E8A-4147-A177-3AD203B41FA5}">
                      <a16:colId xmlns:a16="http://schemas.microsoft.com/office/drawing/2014/main" val="20000"/>
                    </a:ext>
                  </a:extLst>
                </a:gridCol>
                <a:gridCol w="1928353">
                  <a:extLst>
                    <a:ext uri="{9D8B030D-6E8A-4147-A177-3AD203B41FA5}">
                      <a16:colId xmlns:a16="http://schemas.microsoft.com/office/drawing/2014/main" val="20001"/>
                    </a:ext>
                  </a:extLst>
                </a:gridCol>
              </a:tblGrid>
              <a:tr h="68842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2000" i="1" dirty="0">
                          <a:latin typeface="ヒラギノ角ゴ StdN W8"/>
                          <a:ea typeface="ヒラギノ角ゴ StdN W8"/>
                          <a:cs typeface="ヒラギノ角ゴ StdN W8"/>
                        </a:rPr>
                        <a:t>Akihiko</a:t>
                      </a:r>
                      <a:r>
                        <a:rPr kumimoji="1" lang="ja-JP" altLang="en-US" sz="2000" i="1" dirty="0">
                          <a:latin typeface="ヒラギノ角ゴ StdN W8"/>
                          <a:ea typeface="ヒラギノ角ゴ StdN W8"/>
                          <a:cs typeface="ヒラギノ角ゴ StdN W8"/>
                        </a:rPr>
                        <a:t> </a:t>
                      </a:r>
                      <a:r>
                        <a:rPr kumimoji="1" lang="en-US" altLang="ja-JP" sz="2000" i="1" dirty="0">
                          <a:latin typeface="ヒラギノ角ゴ StdN W8"/>
                          <a:ea typeface="ヒラギノ角ゴ StdN W8"/>
                          <a:cs typeface="ヒラギノ角ゴ StdN W8"/>
                        </a:rPr>
                        <a:t>Nishino</a:t>
                      </a:r>
                    </a:p>
                  </a:txBody>
                  <a:tcPr anchor="ctr"/>
                </a:tc>
                <a:tc rowSpan="2">
                  <a:txBody>
                    <a:bodyPr/>
                    <a:lstStyle/>
                    <a:p>
                      <a:endParaRPr kumimoji="1" lang="ja-JP" altLang="en-US" dirty="0"/>
                    </a:p>
                  </a:txBody>
                  <a:tcPr/>
                </a:tc>
                <a:extLst>
                  <a:ext uri="{0D108BD9-81ED-4DB2-BD59-A6C34878D82A}">
                    <a16:rowId xmlns:a16="http://schemas.microsoft.com/office/drawing/2014/main" val="10000"/>
                  </a:ext>
                </a:extLst>
              </a:tr>
              <a:tr h="1238713">
                <a:tc>
                  <a:txBody>
                    <a:bodyPr/>
                    <a:lstStyle/>
                    <a:p>
                      <a:pPr marL="0" indent="0">
                        <a:buNone/>
                      </a:pPr>
                      <a:r>
                        <a:rPr lang="en-US" altLang="ja-JP" sz="1600" dirty="0" err="1">
                          <a:latin typeface="ヒラギノ角ゴ Pro W3"/>
                          <a:ea typeface="ヒラギノ角ゴ Pro W3"/>
                          <a:cs typeface="ヒラギノ角ゴ Pro W3"/>
                        </a:rPr>
                        <a:t>Ph.D.Student</a:t>
                      </a:r>
                      <a:r>
                        <a:rPr lang="en-US" altLang="ja-JP" sz="1600" dirty="0">
                          <a:latin typeface="ヒラギノ角ゴ Pro W3"/>
                          <a:ea typeface="ヒラギノ角ゴ Pro W3"/>
                          <a:cs typeface="ヒラギノ角ゴ Pro W3"/>
                        </a:rPr>
                        <a:t>,</a:t>
                      </a:r>
                    </a:p>
                    <a:p>
                      <a:pPr marL="0" indent="0">
                        <a:buNone/>
                      </a:pPr>
                      <a:r>
                        <a:rPr lang="en-US" altLang="ja-JP" sz="1600" dirty="0">
                          <a:latin typeface="ヒラギノ角ゴ Pro W3"/>
                          <a:ea typeface="ヒラギノ角ゴ Pro W3"/>
                          <a:cs typeface="ヒラギノ角ゴ Pro W3"/>
                          <a:hlinkClick r:id="rId3"/>
                        </a:rPr>
                        <a:t>Graduate School of </a:t>
                      </a:r>
                      <a:br>
                        <a:rPr lang="en-US" altLang="ja-JP" sz="1600" dirty="0">
                          <a:latin typeface="ヒラギノ角ゴ Pro W3"/>
                          <a:ea typeface="ヒラギノ角ゴ Pro W3"/>
                          <a:cs typeface="ヒラギノ角ゴ Pro W3"/>
                          <a:hlinkClick r:id="rId3"/>
                        </a:rPr>
                      </a:br>
                      <a:r>
                        <a:rPr lang="en-US" altLang="ja-JP" sz="1600" dirty="0">
                          <a:latin typeface="ヒラギノ角ゴ Pro W3"/>
                          <a:ea typeface="ヒラギノ角ゴ Pro W3"/>
                          <a:cs typeface="ヒラギノ角ゴ Pro W3"/>
                          <a:hlinkClick r:id="rId3"/>
                        </a:rPr>
                        <a:t>System Design and Management,</a:t>
                      </a:r>
                    </a:p>
                    <a:p>
                      <a:pPr marL="0" indent="0">
                        <a:buNone/>
                      </a:pPr>
                      <a:r>
                        <a:rPr lang="en-US" altLang="ja-JP" sz="1600" dirty="0">
                          <a:latin typeface="ヒラギノ角ゴ Pro W3"/>
                          <a:ea typeface="ヒラギノ角ゴ Pro W3"/>
                          <a:cs typeface="ヒラギノ角ゴ Pro W3"/>
                          <a:hlinkClick r:id="rId3"/>
                        </a:rPr>
                        <a:t>Keio University</a:t>
                      </a:r>
                      <a:r>
                        <a:rPr lang="en-US" altLang="ja-JP" sz="1600" dirty="0">
                          <a:latin typeface="ヒラギノ角ゴ Pro W3"/>
                          <a:ea typeface="ヒラギノ角ゴ Pro W3"/>
                          <a:cs typeface="ヒラギノ角ゴ Pro W3"/>
                        </a:rPr>
                        <a:t>,</a:t>
                      </a:r>
                    </a:p>
                    <a:p>
                      <a:pPr marL="0" indent="0">
                        <a:buNone/>
                      </a:pPr>
                      <a:r>
                        <a:rPr lang="en-US" altLang="ja-JP" sz="1600" dirty="0">
                          <a:latin typeface="ヒラギノ角ゴ Pro W3"/>
                          <a:ea typeface="ヒラギノ角ゴ Pro W3"/>
                          <a:cs typeface="ヒラギノ角ゴ Pro W3"/>
                        </a:rPr>
                        <a:t>2016 - current</a:t>
                      </a:r>
                    </a:p>
                  </a:txBody>
                  <a:tcPr anchor="ctr"/>
                </a:tc>
                <a:tc vMerge="1">
                  <a:txBody>
                    <a:bodyPr/>
                    <a:lstStyle/>
                    <a:p>
                      <a:endParaRPr kumimoji="1" lang="ja-JP" altLang="en-US" dirty="0"/>
                    </a:p>
                  </a:txBody>
                  <a:tcPr/>
                </a:tc>
                <a:extLst>
                  <a:ext uri="{0D108BD9-81ED-4DB2-BD59-A6C34878D82A}">
                    <a16:rowId xmlns:a16="http://schemas.microsoft.com/office/drawing/2014/main" val="10001"/>
                  </a:ext>
                </a:extLst>
              </a:tr>
              <a:tr h="815169">
                <a:tc gridSpan="2">
                  <a:txBody>
                    <a:bodyPr/>
                    <a:lstStyle/>
                    <a:p>
                      <a:pPr marL="0" indent="0">
                        <a:buNone/>
                      </a:pPr>
                      <a:r>
                        <a:rPr lang="en-US" altLang="ja-JP" sz="1600" dirty="0">
                          <a:latin typeface="ヒラギノ角ゴ Std W8"/>
                          <a:ea typeface="ヒラギノ角ゴ Std W8"/>
                          <a:cs typeface="ヒラギノ角ゴ Std W8"/>
                        </a:rPr>
                        <a:t>Background</a:t>
                      </a:r>
                    </a:p>
                    <a:p>
                      <a:r>
                        <a:rPr lang="en-US" altLang="ja-JP" sz="1600" dirty="0">
                          <a:latin typeface="ヒラギノ角ゴ Pro W3"/>
                          <a:ea typeface="ヒラギノ角ゴ Pro W3"/>
                          <a:cs typeface="ヒラギノ角ゴ Pro W3"/>
                        </a:rPr>
                        <a:t>M.S.E. degree in System Design and Management, Keio University, 2014 - 2016</a:t>
                      </a:r>
                    </a:p>
                    <a:p>
                      <a:r>
                        <a:rPr lang="en-US" altLang="ja-JP" sz="1600" dirty="0">
                          <a:latin typeface="ヒラギノ角ゴ Pro W3"/>
                          <a:ea typeface="ヒラギノ角ゴ Pro W3"/>
                          <a:cs typeface="ヒラギノ角ゴ Pro W3"/>
                        </a:rPr>
                        <a:t>Research</a:t>
                      </a:r>
                      <a:r>
                        <a:rPr lang="ja-JP" altLang="en-US" sz="1600" dirty="0">
                          <a:latin typeface="ヒラギノ角ゴ Pro W3"/>
                          <a:ea typeface="ヒラギノ角ゴ Pro W3"/>
                          <a:cs typeface="ヒラギノ角ゴ Pro W3"/>
                        </a:rPr>
                        <a:t> </a:t>
                      </a:r>
                      <a:r>
                        <a:rPr lang="en-US" altLang="ja-JP" sz="1600" dirty="0">
                          <a:latin typeface="ヒラギノ角ゴ Pro W3"/>
                          <a:ea typeface="ヒラギノ角ゴ Pro W3"/>
                          <a:cs typeface="ヒラギノ角ゴ Pro W3"/>
                        </a:rPr>
                        <a:t>Theme</a:t>
                      </a:r>
                      <a:r>
                        <a:rPr lang="ja-JP" altLang="en-US" sz="1600" dirty="0">
                          <a:latin typeface="ヒラギノ角ゴ Pro W3"/>
                          <a:ea typeface="ヒラギノ角ゴ Pro W3"/>
                          <a:cs typeface="ヒラギノ角ゴ Pro W3"/>
                        </a:rPr>
                        <a:t> </a:t>
                      </a:r>
                      <a:r>
                        <a:rPr lang="en-US" altLang="ja-JP" sz="1600" dirty="0">
                          <a:latin typeface="ヒラギノ角ゴ Pro W3"/>
                          <a:ea typeface="ヒラギノ角ゴ Pro W3"/>
                          <a:cs typeface="ヒラギノ角ゴ Pro W3"/>
                        </a:rPr>
                        <a:t>:</a:t>
                      </a:r>
                      <a:r>
                        <a:rPr lang="ja-JP" altLang="en-US" sz="1600" dirty="0">
                          <a:latin typeface="ヒラギノ角ゴ Pro W3"/>
                          <a:ea typeface="ヒラギノ角ゴ Pro W3"/>
                          <a:cs typeface="ヒラギノ角ゴ Pro W3"/>
                        </a:rPr>
                        <a:t> </a:t>
                      </a:r>
                      <a:r>
                        <a:rPr lang="en-US" altLang="ja-JP" sz="1600" dirty="0">
                          <a:latin typeface="ヒラギノ角ゴ Pro W3"/>
                          <a:ea typeface="ヒラギノ角ゴ Pro W3"/>
                          <a:cs typeface="ヒラギノ角ゴ Pro W3"/>
                        </a:rPr>
                        <a:t>GNSS for Disaster Management, Geographic Information System</a:t>
                      </a:r>
                    </a:p>
                    <a:p>
                      <a:r>
                        <a:rPr lang="en-US" altLang="ja-JP" sz="1600" dirty="0">
                          <a:latin typeface="ヒラギノ角ゴ Pro W3"/>
                          <a:ea typeface="ヒラギノ角ゴ Pro W3"/>
                          <a:cs typeface="ヒラギノ角ゴ Pro W3"/>
                        </a:rPr>
                        <a:t>B.S. degree in Physics, Keio University, 2010 - 2014</a:t>
                      </a:r>
                    </a:p>
                    <a:p>
                      <a:pPr marL="0" marR="0" indent="0" algn="l" defTabSz="457200" rtl="0" eaLnBrk="1" fontAlgn="auto" latinLnBrk="0" hangingPunct="1">
                        <a:lnSpc>
                          <a:spcPct val="100000"/>
                        </a:lnSpc>
                        <a:spcBef>
                          <a:spcPts val="0"/>
                        </a:spcBef>
                        <a:spcAft>
                          <a:spcPts val="0"/>
                        </a:spcAft>
                        <a:buClrTx/>
                        <a:buSzTx/>
                        <a:buFontTx/>
                        <a:buNone/>
                        <a:tabLst/>
                        <a:defRPr/>
                      </a:pPr>
                      <a:r>
                        <a:rPr lang="en-US" altLang="ja-JP" sz="1600" dirty="0">
                          <a:latin typeface="ヒラギノ角ゴ Pro W3"/>
                          <a:ea typeface="ヒラギノ角ゴ Pro W3"/>
                          <a:cs typeface="ヒラギノ角ゴ Pro W3"/>
                        </a:rPr>
                        <a:t>Research</a:t>
                      </a:r>
                      <a:r>
                        <a:rPr lang="ja-JP" altLang="en-US" sz="1600" dirty="0">
                          <a:latin typeface="ヒラギノ角ゴ Pro W3"/>
                          <a:ea typeface="ヒラギノ角ゴ Pro W3"/>
                          <a:cs typeface="ヒラギノ角ゴ Pro W3"/>
                        </a:rPr>
                        <a:t> </a:t>
                      </a:r>
                      <a:r>
                        <a:rPr lang="en-US" altLang="ja-JP" sz="1600" dirty="0">
                          <a:latin typeface="ヒラギノ角ゴ Pro W3"/>
                          <a:ea typeface="ヒラギノ角ゴ Pro W3"/>
                          <a:cs typeface="ヒラギノ角ゴ Pro W3"/>
                        </a:rPr>
                        <a:t>Theme</a:t>
                      </a:r>
                      <a:r>
                        <a:rPr lang="ja-JP" altLang="en-US" sz="1600" dirty="0">
                          <a:latin typeface="ヒラギノ角ゴ Pro W3"/>
                          <a:ea typeface="ヒラギノ角ゴ Pro W3"/>
                          <a:cs typeface="ヒラギノ角ゴ Pro W3"/>
                        </a:rPr>
                        <a:t> </a:t>
                      </a:r>
                      <a:r>
                        <a:rPr lang="en-US" altLang="ja-JP" sz="1600" dirty="0">
                          <a:latin typeface="ヒラギノ角ゴ Pro W3"/>
                          <a:ea typeface="ヒラギノ角ゴ Pro W3"/>
                          <a:cs typeface="ヒラギノ角ゴ Pro W3"/>
                        </a:rPr>
                        <a:t>:</a:t>
                      </a:r>
                      <a:r>
                        <a:rPr lang="ja-JP" altLang="en-US" sz="1600" dirty="0">
                          <a:latin typeface="ヒラギノ角ゴ Pro W3"/>
                          <a:ea typeface="ヒラギノ角ゴ Pro W3"/>
                          <a:cs typeface="ヒラギノ角ゴ Pro W3"/>
                        </a:rPr>
                        <a:t> </a:t>
                      </a:r>
                      <a:r>
                        <a:rPr lang="en-US" altLang="ja-JP" sz="1600" dirty="0">
                          <a:latin typeface="ヒラギノ角ゴ Pro W3"/>
                          <a:ea typeface="ヒラギノ角ゴ Pro W3"/>
                          <a:cs typeface="ヒラギノ角ゴ Pro W3"/>
                        </a:rPr>
                        <a:t>Radio Astronomy, VLBI</a:t>
                      </a:r>
                    </a:p>
                  </a:txBody>
                  <a:tcPr/>
                </a:tc>
                <a:tc hMerge="1">
                  <a:txBody>
                    <a:bodyPr/>
                    <a:lstStyle/>
                    <a:p>
                      <a:endParaRPr kumimoji="1" lang="ja-JP" altLang="en-US" dirty="0"/>
                    </a:p>
                  </a:txBody>
                  <a:tcPr/>
                </a:tc>
                <a:extLst>
                  <a:ext uri="{0D108BD9-81ED-4DB2-BD59-A6C34878D82A}">
                    <a16:rowId xmlns:a16="http://schemas.microsoft.com/office/drawing/2014/main" val="10002"/>
                  </a:ext>
                </a:extLst>
              </a:tr>
              <a:tr h="815169">
                <a:tc gridSpan="2">
                  <a:txBody>
                    <a:bodyPr/>
                    <a:lstStyle/>
                    <a:p>
                      <a:pPr marL="0" indent="0">
                        <a:buNone/>
                      </a:pPr>
                      <a:r>
                        <a:rPr lang="en-US" altLang="ja-JP" sz="1600" dirty="0">
                          <a:latin typeface="ヒラギノ角ゴ Std W8"/>
                          <a:ea typeface="ヒラギノ角ゴ Std W8"/>
                          <a:cs typeface="ヒラギノ角ゴ Std W8"/>
                        </a:rPr>
                        <a:t>Publication</a:t>
                      </a:r>
                    </a:p>
                    <a:p>
                      <a:r>
                        <a:rPr lang="en-US" altLang="ja-JP" sz="1600" dirty="0">
                          <a:latin typeface="ヒラギノ角ゴ Pro W3"/>
                          <a:ea typeface="ヒラギノ角ゴ Pro W3"/>
                          <a:cs typeface="ヒラギノ角ゴ Pro W3"/>
                        </a:rPr>
                        <a:t>Akihiko Nishino, </a:t>
                      </a:r>
                      <a:r>
                        <a:rPr lang="en-US" altLang="ja-JP" sz="1600" dirty="0" err="1">
                          <a:latin typeface="ヒラギノ角ゴ Pro W3"/>
                          <a:ea typeface="ヒラギノ角ゴ Pro W3"/>
                          <a:cs typeface="ヒラギノ角ゴ Pro W3"/>
                        </a:rPr>
                        <a:t>Madoka</a:t>
                      </a:r>
                      <a:r>
                        <a:rPr lang="en-US" altLang="ja-JP" sz="1600" dirty="0">
                          <a:latin typeface="ヒラギノ角ゴ Pro W3"/>
                          <a:ea typeface="ヒラギノ角ゴ Pro W3"/>
                          <a:cs typeface="ヒラギノ角ゴ Pro W3"/>
                        </a:rPr>
                        <a:t> Nakajima and Naohiko Kohtake.</a:t>
                      </a:r>
                      <a:br>
                        <a:rPr lang="en-US" altLang="ja-JP" sz="1600" dirty="0">
                          <a:latin typeface="ヒラギノ角ゴ Pro W3"/>
                          <a:ea typeface="ヒラギノ角ゴ Pro W3"/>
                          <a:cs typeface="ヒラギノ角ゴ Pro W3"/>
                        </a:rPr>
                      </a:br>
                      <a:r>
                        <a:rPr lang="en-US" altLang="ja-JP" sz="1600" dirty="0">
                          <a:latin typeface="ヒラギノ角ゴ Pro W3"/>
                          <a:ea typeface="ヒラギノ角ゴ Pro W3"/>
                          <a:cs typeface="ヒラギノ角ゴ Pro W3"/>
                        </a:rPr>
                        <a:t>“</a:t>
                      </a:r>
                      <a:r>
                        <a:rPr lang="en-US" altLang="ja-JP" sz="1600" dirty="0">
                          <a:latin typeface="ヒラギノ角ゴ Pro W3"/>
                          <a:ea typeface="ヒラギノ角ゴ Pro W3"/>
                          <a:cs typeface="ヒラギノ角ゴ Pro W3"/>
                          <a:hlinkClick r:id="rId4"/>
                        </a:rPr>
                        <a:t>GNSS-based M2M Early Warning System for the improved reach of information.</a:t>
                      </a:r>
                      <a:r>
                        <a:rPr lang="en-US" altLang="ja-JP" sz="1600" dirty="0">
                          <a:latin typeface="ヒラギノ角ゴ Pro W3"/>
                          <a:ea typeface="ヒラギノ角ゴ Pro W3"/>
                          <a:cs typeface="ヒラギノ角ゴ Pro W3"/>
                        </a:rPr>
                        <a:t>”</a:t>
                      </a:r>
                      <a:br>
                        <a:rPr lang="en-US" altLang="ja-JP" sz="1600" dirty="0">
                          <a:latin typeface="ヒラギノ角ゴ Pro W3"/>
                          <a:ea typeface="ヒラギノ角ゴ Pro W3"/>
                          <a:cs typeface="ヒラギノ角ゴ Pro W3"/>
                        </a:rPr>
                      </a:br>
                      <a:r>
                        <a:rPr lang="en-US" altLang="ja-JP" sz="1600" dirty="0">
                          <a:latin typeface="ヒラギノ角ゴ Pro W3"/>
                          <a:ea typeface="ヒラギノ角ゴ Pro W3"/>
                          <a:cs typeface="ヒラギノ角ゴ Pro W3"/>
                        </a:rPr>
                        <a:t>2016 IEEE Aerospace Conf.,</a:t>
                      </a:r>
                      <a:r>
                        <a:rPr lang="ja-JP" altLang="en-US" sz="1600" dirty="0">
                          <a:latin typeface="ヒラギノ角ゴ Pro W3"/>
                          <a:ea typeface="ヒラギノ角ゴ Pro W3"/>
                          <a:cs typeface="ヒラギノ角ゴ Pro W3"/>
                        </a:rPr>
                        <a:t> </a:t>
                      </a:r>
                      <a:r>
                        <a:rPr lang="en-US" altLang="ja-JP" sz="1600" dirty="0">
                          <a:latin typeface="ヒラギノ角ゴ Pro W3"/>
                          <a:ea typeface="ヒラギノ角ゴ Pro W3"/>
                          <a:cs typeface="ヒラギノ角ゴ Pro W3"/>
                        </a:rPr>
                        <a:t>5-12</a:t>
                      </a:r>
                      <a:r>
                        <a:rPr lang="ja-JP" altLang="en-US" sz="1600" dirty="0">
                          <a:latin typeface="ヒラギノ角ゴ Pro W3"/>
                          <a:ea typeface="ヒラギノ角ゴ Pro W3"/>
                          <a:cs typeface="ヒラギノ角ゴ Pro W3"/>
                        </a:rPr>
                        <a:t> </a:t>
                      </a:r>
                      <a:r>
                        <a:rPr lang="en-US" altLang="ja-JP" sz="1600" dirty="0">
                          <a:latin typeface="ヒラギノ角ゴ Pro W3"/>
                          <a:ea typeface="ヒラギノ角ゴ Pro W3"/>
                          <a:cs typeface="ヒラギノ角ゴ Pro W3"/>
                        </a:rPr>
                        <a:t>March 2016, </a:t>
                      </a:r>
                      <a:r>
                        <a:rPr lang="hr-HR" altLang="ja-JP" sz="1600" dirty="0">
                          <a:latin typeface="ヒラギノ角ゴ Pro W3"/>
                          <a:ea typeface="ヒラギノ角ゴ Pro W3"/>
                          <a:cs typeface="ヒラギノ角ゴ Pro W3"/>
                        </a:rPr>
                        <a:t>DOI: 10.1109/AERO.2016.7500880</a:t>
                      </a:r>
                      <a:endParaRPr lang="en-US" altLang="ja-JP" sz="1600" dirty="0">
                        <a:latin typeface="ヒラギノ角ゴ Pro W3"/>
                        <a:ea typeface="ヒラギノ角ゴ Pro W3"/>
                        <a:cs typeface="ヒラギノ角ゴ Pro W3"/>
                      </a:endParaRPr>
                    </a:p>
                  </a:txBody>
                  <a:tcPr/>
                </a:tc>
                <a:tc hMerge="1">
                  <a:txBody>
                    <a:bodyPr/>
                    <a:lstStyle/>
                    <a:p>
                      <a:endParaRPr kumimoji="1" lang="ja-JP" altLang="en-US" dirty="0"/>
                    </a:p>
                  </a:txBody>
                  <a:tcPr/>
                </a:tc>
                <a:extLst>
                  <a:ext uri="{0D108BD9-81ED-4DB2-BD59-A6C34878D82A}">
                    <a16:rowId xmlns:a16="http://schemas.microsoft.com/office/drawing/2014/main" val="10003"/>
                  </a:ext>
                </a:extLst>
              </a:tr>
              <a:tr h="815169">
                <a:tc gridSpan="2">
                  <a:txBody>
                    <a:bodyPr/>
                    <a:lstStyle/>
                    <a:p>
                      <a:r>
                        <a:rPr kumimoji="1" lang="en-US" altLang="ja-JP" sz="1600" dirty="0">
                          <a:latin typeface="ヒラギノ角ゴ Std W8"/>
                          <a:ea typeface="ヒラギノ角ゴ Std W8"/>
                          <a:cs typeface="ヒラギノ角ゴ Std W8"/>
                        </a:rPr>
                        <a:t>Interest in GNSS</a:t>
                      </a:r>
                      <a:br>
                        <a:rPr kumimoji="1" lang="en-US" altLang="ja-JP" sz="1600" dirty="0">
                          <a:latin typeface="ヒラギノ角ゴ Std W8"/>
                          <a:ea typeface="ヒラギノ角ゴ Std W8"/>
                          <a:cs typeface="ヒラギノ角ゴ Std W8"/>
                        </a:rPr>
                      </a:br>
                      <a:r>
                        <a:rPr kumimoji="1" lang="en-US" altLang="ja-JP" sz="1600" dirty="0">
                          <a:latin typeface="ヒラギノ角ゴ Pro W3"/>
                          <a:ea typeface="ヒラギノ角ゴ Pro W3"/>
                          <a:cs typeface="ヒラギノ角ゴ Pro W3"/>
                        </a:rPr>
                        <a:t>How to delivery information from GNSS to individuals according to their position</a:t>
                      </a:r>
                      <a:br>
                        <a:rPr kumimoji="1" lang="en-US" altLang="ja-JP" sz="1600" dirty="0">
                          <a:latin typeface="ヒラギノ角ゴ Pro W3"/>
                          <a:ea typeface="ヒラギノ角ゴ Pro W3"/>
                          <a:cs typeface="ヒラギノ角ゴ Pro W3"/>
                        </a:rPr>
                      </a:br>
                      <a:r>
                        <a:rPr kumimoji="1" lang="en-US" altLang="ja-JP" sz="1600" dirty="0">
                          <a:latin typeface="ヒラギノ角ゴ Pro W3"/>
                          <a:ea typeface="ヒラギノ角ゴ Pro W3"/>
                          <a:cs typeface="ヒラギノ角ゴ Pro W3"/>
                        </a:rPr>
                        <a:t>(That will be useful in evacuation situation from large disaster, such as Tsunami)</a:t>
                      </a:r>
                      <a:endParaRPr kumimoji="1" lang="ja-JP" altLang="en-US" sz="1600" dirty="0">
                        <a:latin typeface="ヒラギノ角ゴ Std W8"/>
                        <a:ea typeface="ヒラギノ角ゴ Std W8"/>
                        <a:cs typeface="ヒラギノ角ゴ Std W8"/>
                      </a:endParaRPr>
                    </a:p>
                  </a:txBody>
                  <a:tcPr/>
                </a:tc>
                <a:tc hMerge="1">
                  <a:txBody>
                    <a:bodyPr/>
                    <a:lstStyle/>
                    <a:p>
                      <a:endParaRPr kumimoji="1" lang="ja-JP" altLang="en-US" dirty="0"/>
                    </a:p>
                  </a:txBody>
                  <a:tcPr/>
                </a:tc>
                <a:extLst>
                  <a:ext uri="{0D108BD9-81ED-4DB2-BD59-A6C34878D82A}">
                    <a16:rowId xmlns:a16="http://schemas.microsoft.com/office/drawing/2014/main" val="10004"/>
                  </a:ext>
                </a:extLst>
              </a:tr>
              <a:tr h="815169">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kumimoji="1" lang="en-US" altLang="ja-JP" sz="1600" dirty="0">
                          <a:latin typeface="ヒラギノ角ゴ Std W8"/>
                          <a:ea typeface="ヒラギノ角ゴ Std W8"/>
                          <a:cs typeface="ヒラギノ角ゴ Std W8"/>
                        </a:rPr>
                        <a:t>Possibilities and Issues of GNSS in Asia Pacific Region</a:t>
                      </a:r>
                      <a:endParaRPr kumimoji="1" lang="ja-JP" altLang="en-US" sz="1600" dirty="0">
                        <a:latin typeface="ヒラギノ角ゴ Std W8"/>
                        <a:ea typeface="ヒラギノ角ゴ Std W8"/>
                        <a:cs typeface="ヒラギノ角ゴ Std W8"/>
                      </a:endParaRPr>
                    </a:p>
                    <a:p>
                      <a:r>
                        <a:rPr kumimoji="1" lang="en-US" altLang="ja-JP" sz="1600" dirty="0">
                          <a:latin typeface="ヒラギノ角ゴ Pro W3"/>
                          <a:ea typeface="ヒラギノ角ゴ Pro W3"/>
                          <a:cs typeface="ヒラギノ角ゴ Pro W3"/>
                        </a:rPr>
                        <a:t>Various GNSS signals such as GPS, GLONAS, Galileo, </a:t>
                      </a:r>
                      <a:r>
                        <a:rPr kumimoji="1" lang="en-US" altLang="ja-JP" sz="1600" dirty="0" err="1">
                          <a:latin typeface="ヒラギノ角ゴ Pro W3"/>
                          <a:ea typeface="ヒラギノ角ゴ Pro W3"/>
                          <a:cs typeface="ヒラギノ角ゴ Pro W3"/>
                        </a:rPr>
                        <a:t>BeiDou</a:t>
                      </a:r>
                      <a:r>
                        <a:rPr kumimoji="1" lang="en-US" altLang="ja-JP" sz="1600" dirty="0">
                          <a:latin typeface="ヒラギノ角ゴ Pro W3"/>
                          <a:ea typeface="ヒラギノ角ゴ Pro W3"/>
                          <a:cs typeface="ヒラギノ角ゴ Pro W3"/>
                        </a:rPr>
                        <a:t> and QZSS can be used to manage large disaster problems in Asia Pacific region. The Interoperability among GNSS signals for disaster should be discussed </a:t>
                      </a:r>
                      <a:r>
                        <a:rPr kumimoji="1" lang="en-US" altLang="en-US" sz="1600" dirty="0">
                          <a:latin typeface="+mn-lt"/>
                          <a:ea typeface="+mn-ea"/>
                          <a:cs typeface="+mn-cs"/>
                        </a:rPr>
                        <a:t>in MGA Conference.</a:t>
                      </a:r>
                      <a:endParaRPr kumimoji="1" lang="en-US" altLang="ja-JP" sz="1600" dirty="0">
                        <a:latin typeface="ヒラギノ角ゴ Pro W3"/>
                        <a:ea typeface="ヒラギノ角ゴ Pro W3"/>
                        <a:cs typeface="ヒラギノ角ゴ Pro W3"/>
                      </a:endParaRPr>
                    </a:p>
                  </a:txBody>
                  <a:tcPr/>
                </a:tc>
                <a:tc hMerge="1">
                  <a:txBody>
                    <a:bodyPr/>
                    <a:lstStyle/>
                    <a:p>
                      <a:endParaRPr kumimoji="1" lang="ja-JP" altLang="en-US" dirty="0"/>
                    </a:p>
                  </a:txBody>
                  <a:tcPr/>
                </a:tc>
                <a:extLst>
                  <a:ext uri="{0D108BD9-81ED-4DB2-BD59-A6C34878D82A}">
                    <a16:rowId xmlns:a16="http://schemas.microsoft.com/office/drawing/2014/main" val="10005"/>
                  </a:ext>
                </a:extLst>
              </a:tr>
            </a:tbl>
          </a:graphicData>
        </a:graphic>
      </p:graphicFrame>
      <p:pic>
        <p:nvPicPr>
          <p:cNvPr id="5" name="図 4" descr="japan.gif"/>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236305" y="299410"/>
            <a:ext cx="719999" cy="480371"/>
          </a:xfrm>
          <a:prstGeom prst="rect">
            <a:avLst/>
          </a:prstGeom>
        </p:spPr>
      </p:pic>
      <p:pic>
        <p:nvPicPr>
          <p:cNvPr id="7" name="図 6" descr="header_logo.gif"/>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97865" y="941882"/>
            <a:ext cx="1912498" cy="611999"/>
          </a:xfrm>
          <a:prstGeom prst="rect">
            <a:avLst/>
          </a:prstGeom>
        </p:spPr>
      </p:pic>
      <p:pic>
        <p:nvPicPr>
          <p:cNvPr id="8" name="図 7" descr="Unknown.png"/>
          <p:cNvPicPr>
            <a:picLocks noChangeAspect="1"/>
          </p:cNvPicPr>
          <p:nvPr/>
        </p:nvPicPr>
        <p:blipFill rotWithShape="1">
          <a:blip r:embed="rId7">
            <a:extLst>
              <a:ext uri="{28A0092B-C50C-407E-A947-70E740481C1C}">
                <a14:useLocalDpi xmlns:a14="http://schemas.microsoft.com/office/drawing/2010/main" val="0"/>
              </a:ext>
            </a:extLst>
          </a:blip>
          <a:srcRect l="19266" t="26381" r="20845" b="26064"/>
          <a:stretch/>
        </p:blipFill>
        <p:spPr>
          <a:xfrm>
            <a:off x="5530872" y="1616601"/>
            <a:ext cx="1034664" cy="432000"/>
          </a:xfrm>
          <a:prstGeom prst="rect">
            <a:avLst/>
          </a:prstGeom>
        </p:spPr>
      </p:pic>
      <p:pic>
        <p:nvPicPr>
          <p:cNvPr id="6" name="図 5" descr="10845737_794533450638278_2952091011170065741_o.jpg"/>
          <p:cNvPicPr>
            <a:picLocks noChangeAspect="1"/>
          </p:cNvPicPr>
          <p:nvPr/>
        </p:nvPicPr>
        <p:blipFill rotWithShape="1">
          <a:blip r:embed="rId8">
            <a:extLst>
              <a:ext uri="{28A0092B-C50C-407E-A947-70E740481C1C}">
                <a14:useLocalDpi xmlns:a14="http://schemas.microsoft.com/office/drawing/2010/main" val="0"/>
              </a:ext>
            </a:extLst>
          </a:blip>
          <a:srcRect l="21894" t="4571" r="25632" b="43211"/>
          <a:stretch/>
        </p:blipFill>
        <p:spPr>
          <a:xfrm>
            <a:off x="7213179" y="343761"/>
            <a:ext cx="1664106" cy="1655998"/>
          </a:xfrm>
          <a:prstGeom prst="rect">
            <a:avLst/>
          </a:prstGeom>
        </p:spPr>
      </p:pic>
      <p:sp>
        <p:nvSpPr>
          <p:cNvPr id="2" name="正方形/長方形 1"/>
          <p:cNvSpPr/>
          <p:nvPr/>
        </p:nvSpPr>
        <p:spPr>
          <a:xfrm>
            <a:off x="0" y="0"/>
            <a:ext cx="9144000" cy="6858000"/>
          </a:xfrm>
          <a:prstGeom prst="rect">
            <a:avLst/>
          </a:prstGeom>
          <a:solidFill>
            <a:schemeClr val="bg1">
              <a:alpha val="86000"/>
            </a:schemeClr>
          </a:solidFill>
          <a:ln>
            <a:solidFill>
              <a:schemeClr val="bg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189598" y="285045"/>
            <a:ext cx="3746062" cy="461665"/>
          </a:xfrm>
          <a:prstGeom prst="rect">
            <a:avLst/>
          </a:prstGeom>
          <a:noFill/>
        </p:spPr>
        <p:txBody>
          <a:bodyPr wrap="none" rtlCol="0">
            <a:spAutoFit/>
          </a:bodyPr>
          <a:lstStyle/>
          <a:p>
            <a:r>
              <a:rPr lang="en-US" altLang="ja-JP" sz="2400" i="1" dirty="0">
                <a:solidFill>
                  <a:srgbClr val="FF0000"/>
                </a:solidFill>
              </a:rPr>
              <a:t>(First/Middle/Family) Name</a:t>
            </a:r>
            <a:endParaRPr kumimoji="1" lang="ja-JP" altLang="en-US" sz="2400" i="1" dirty="0">
              <a:solidFill>
                <a:srgbClr val="FF0000"/>
              </a:solidFill>
            </a:endParaRPr>
          </a:p>
        </p:txBody>
      </p:sp>
      <p:sp>
        <p:nvSpPr>
          <p:cNvPr id="10" name="テキスト ボックス 9"/>
          <p:cNvSpPr txBox="1"/>
          <p:nvPr/>
        </p:nvSpPr>
        <p:spPr>
          <a:xfrm>
            <a:off x="5053331" y="299410"/>
            <a:ext cx="1859805" cy="461665"/>
          </a:xfrm>
          <a:prstGeom prst="rect">
            <a:avLst/>
          </a:prstGeom>
          <a:noFill/>
        </p:spPr>
        <p:txBody>
          <a:bodyPr wrap="none" rtlCol="0">
            <a:spAutoFit/>
          </a:bodyPr>
          <a:lstStyle/>
          <a:p>
            <a:r>
              <a:rPr lang="en-US" altLang="ja-JP" sz="2400" i="1" dirty="0">
                <a:solidFill>
                  <a:srgbClr val="FF0000"/>
                </a:solidFill>
              </a:rPr>
              <a:t>National Flag</a:t>
            </a:r>
            <a:endParaRPr kumimoji="1" lang="ja-JP" altLang="en-US" sz="2400" i="1" dirty="0">
              <a:solidFill>
                <a:srgbClr val="FF0000"/>
              </a:solidFill>
            </a:endParaRPr>
          </a:p>
        </p:txBody>
      </p:sp>
      <p:sp>
        <p:nvSpPr>
          <p:cNvPr id="9" name="テキスト ボックス 8"/>
          <p:cNvSpPr txBox="1"/>
          <p:nvPr/>
        </p:nvSpPr>
        <p:spPr>
          <a:xfrm>
            <a:off x="7243382" y="926568"/>
            <a:ext cx="1806830" cy="461665"/>
          </a:xfrm>
          <a:prstGeom prst="rect">
            <a:avLst/>
          </a:prstGeom>
          <a:noFill/>
        </p:spPr>
        <p:txBody>
          <a:bodyPr wrap="none" rtlCol="0">
            <a:spAutoFit/>
          </a:bodyPr>
          <a:lstStyle/>
          <a:p>
            <a:r>
              <a:rPr lang="en-US" altLang="ja-JP" sz="2400" i="1" dirty="0">
                <a:solidFill>
                  <a:srgbClr val="FF0000"/>
                </a:solidFill>
              </a:rPr>
              <a:t>Facial Photo</a:t>
            </a:r>
            <a:endParaRPr kumimoji="1" lang="ja-JP" altLang="en-US" sz="2400" i="1" dirty="0">
              <a:solidFill>
                <a:srgbClr val="FF0000"/>
              </a:solidFill>
            </a:endParaRPr>
          </a:p>
        </p:txBody>
      </p:sp>
      <p:sp>
        <p:nvSpPr>
          <p:cNvPr id="12" name="テキスト ボックス 11"/>
          <p:cNvSpPr txBox="1"/>
          <p:nvPr/>
        </p:nvSpPr>
        <p:spPr>
          <a:xfrm>
            <a:off x="2215029" y="1385768"/>
            <a:ext cx="2705062" cy="461665"/>
          </a:xfrm>
          <a:prstGeom prst="rect">
            <a:avLst/>
          </a:prstGeom>
          <a:noFill/>
        </p:spPr>
        <p:txBody>
          <a:bodyPr wrap="none" rtlCol="0">
            <a:spAutoFit/>
          </a:bodyPr>
          <a:lstStyle/>
          <a:p>
            <a:r>
              <a:rPr lang="en-US" altLang="ja-JP" sz="2400" i="1" dirty="0">
                <a:solidFill>
                  <a:srgbClr val="FF0000"/>
                </a:solidFill>
              </a:rPr>
              <a:t>Affiliation and Logo</a:t>
            </a:r>
            <a:endParaRPr kumimoji="1" lang="ja-JP" altLang="en-US" sz="2400" i="1" dirty="0">
              <a:solidFill>
                <a:srgbClr val="FF0000"/>
              </a:solidFill>
            </a:endParaRPr>
          </a:p>
        </p:txBody>
      </p:sp>
      <p:sp>
        <p:nvSpPr>
          <p:cNvPr id="13" name="テキスト ボックス 12"/>
          <p:cNvSpPr txBox="1"/>
          <p:nvPr/>
        </p:nvSpPr>
        <p:spPr>
          <a:xfrm>
            <a:off x="2215029" y="2674460"/>
            <a:ext cx="1763849" cy="461665"/>
          </a:xfrm>
          <a:prstGeom prst="rect">
            <a:avLst/>
          </a:prstGeom>
          <a:noFill/>
        </p:spPr>
        <p:txBody>
          <a:bodyPr wrap="none" rtlCol="0">
            <a:spAutoFit/>
          </a:bodyPr>
          <a:lstStyle/>
          <a:p>
            <a:r>
              <a:rPr lang="en-US" altLang="ja-JP" sz="2400" i="1" dirty="0">
                <a:solidFill>
                  <a:srgbClr val="FF0000"/>
                </a:solidFill>
              </a:rPr>
              <a:t>Background</a:t>
            </a:r>
            <a:endParaRPr kumimoji="1" lang="ja-JP" altLang="en-US" sz="2400" i="1" dirty="0">
              <a:solidFill>
                <a:srgbClr val="FF0000"/>
              </a:solidFill>
            </a:endParaRPr>
          </a:p>
        </p:txBody>
      </p:sp>
      <p:sp>
        <p:nvSpPr>
          <p:cNvPr id="14" name="テキスト ボックス 13"/>
          <p:cNvSpPr txBox="1"/>
          <p:nvPr/>
        </p:nvSpPr>
        <p:spPr>
          <a:xfrm>
            <a:off x="2227813" y="3855661"/>
            <a:ext cx="1664513" cy="461665"/>
          </a:xfrm>
          <a:prstGeom prst="rect">
            <a:avLst/>
          </a:prstGeom>
          <a:noFill/>
        </p:spPr>
        <p:txBody>
          <a:bodyPr wrap="none" rtlCol="0">
            <a:spAutoFit/>
          </a:bodyPr>
          <a:lstStyle/>
          <a:p>
            <a:r>
              <a:rPr lang="en-US" altLang="ja-JP" sz="2400" i="1" dirty="0">
                <a:solidFill>
                  <a:srgbClr val="FF0000"/>
                </a:solidFill>
              </a:rPr>
              <a:t>Publication</a:t>
            </a:r>
            <a:endParaRPr kumimoji="1" lang="ja-JP" altLang="en-US" sz="2400" i="1" dirty="0">
              <a:solidFill>
                <a:srgbClr val="FF0000"/>
              </a:solidFill>
            </a:endParaRPr>
          </a:p>
        </p:txBody>
      </p:sp>
      <p:sp>
        <p:nvSpPr>
          <p:cNvPr id="15" name="テキスト ボックス 14"/>
          <p:cNvSpPr txBox="1"/>
          <p:nvPr/>
        </p:nvSpPr>
        <p:spPr>
          <a:xfrm>
            <a:off x="2219443" y="4747511"/>
            <a:ext cx="2273905" cy="461665"/>
          </a:xfrm>
          <a:prstGeom prst="rect">
            <a:avLst/>
          </a:prstGeom>
          <a:noFill/>
        </p:spPr>
        <p:txBody>
          <a:bodyPr wrap="none" rtlCol="0">
            <a:spAutoFit/>
          </a:bodyPr>
          <a:lstStyle/>
          <a:p>
            <a:r>
              <a:rPr lang="en-US" altLang="ja-JP" sz="2400" i="1" dirty="0">
                <a:solidFill>
                  <a:srgbClr val="FF0000"/>
                </a:solidFill>
              </a:rPr>
              <a:t>Interest in GNSS</a:t>
            </a:r>
            <a:endParaRPr kumimoji="1" lang="ja-JP" altLang="en-US" sz="2400" i="1" dirty="0">
              <a:solidFill>
                <a:srgbClr val="FF0000"/>
              </a:solidFill>
            </a:endParaRPr>
          </a:p>
        </p:txBody>
      </p:sp>
      <p:sp>
        <p:nvSpPr>
          <p:cNvPr id="16" name="テキスト ボックス 15"/>
          <p:cNvSpPr txBox="1"/>
          <p:nvPr/>
        </p:nvSpPr>
        <p:spPr>
          <a:xfrm>
            <a:off x="2266134" y="5703662"/>
            <a:ext cx="6547648" cy="461665"/>
          </a:xfrm>
          <a:prstGeom prst="rect">
            <a:avLst/>
          </a:prstGeom>
          <a:noFill/>
        </p:spPr>
        <p:txBody>
          <a:bodyPr wrap="none" rtlCol="0">
            <a:spAutoFit/>
          </a:bodyPr>
          <a:lstStyle/>
          <a:p>
            <a:r>
              <a:rPr lang="en-US" altLang="ja-JP" sz="2400" i="1" dirty="0">
                <a:solidFill>
                  <a:srgbClr val="FF0000"/>
                </a:solidFill>
              </a:rPr>
              <a:t>Possibilities &amp; Issues of GNSS in Asia Pacific Region</a:t>
            </a:r>
          </a:p>
        </p:txBody>
      </p:sp>
    </p:spTree>
    <p:extLst>
      <p:ext uri="{BB962C8B-B14F-4D97-AF65-F5344CB8AC3E}">
        <p14:creationId xmlns:p14="http://schemas.microsoft.com/office/powerpoint/2010/main" val="2298184521"/>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2147</TotalTime>
  <Words>444</Words>
  <Application>Microsoft Office PowerPoint</Application>
  <PresentationFormat>画面に合わせる (4:3)</PresentationFormat>
  <Paragraphs>49</Paragraphs>
  <Slides>4</Slides>
  <Notes>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4</vt:i4>
      </vt:variant>
    </vt:vector>
  </HeadingPairs>
  <TitlesOfParts>
    <vt:vector size="11" baseType="lpstr">
      <vt:lpstr>ＭＳ Ｐゴシック</vt:lpstr>
      <vt:lpstr>ヒラギノ角ゴ Pro W3</vt:lpstr>
      <vt:lpstr>ヒラギノ角ゴ Std W8</vt:lpstr>
      <vt:lpstr>ヒラギノ角ゴ StdN W8</vt:lpstr>
      <vt:lpstr>Arial</vt:lpstr>
      <vt:lpstr>Calibri</vt:lpstr>
      <vt:lpstr>ホワイト</vt:lpstr>
      <vt:lpstr>MGA Students and Young Professionals Forum (MSY2017)</vt:lpstr>
      <vt:lpstr>Outline</vt:lpstr>
      <vt:lpstr>PowerPoint プレゼンテーション</vt:lpstr>
      <vt:lpstr>PowerPoint プレゼンテーション</vt:lpstr>
    </vt:vector>
  </TitlesOfParts>
  <Company>Keio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Nishino Akihiko</dc:creator>
  <cp:lastModifiedBy>MediAtelier</cp:lastModifiedBy>
  <cp:revision>31</cp:revision>
  <dcterms:created xsi:type="dcterms:W3CDTF">2016-08-17T15:27:21Z</dcterms:created>
  <dcterms:modified xsi:type="dcterms:W3CDTF">2017-07-13T14:45:22Z</dcterms:modified>
</cp:coreProperties>
</file>